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.xml" ContentType="application/vnd.openxmlformats-officedocument.presentationml.tags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82" r:id="rId2"/>
    <p:sldId id="260" r:id="rId3"/>
    <p:sldId id="262" r:id="rId4"/>
    <p:sldId id="263" r:id="rId5"/>
    <p:sldId id="273" r:id="rId6"/>
    <p:sldId id="274" r:id="rId7"/>
    <p:sldId id="275" r:id="rId8"/>
    <p:sldId id="276" r:id="rId9"/>
    <p:sldId id="277" r:id="rId10"/>
    <p:sldId id="278" r:id="rId11"/>
    <p:sldId id="279" r:id="rId12"/>
    <p:sldId id="281" r:id="rId13"/>
    <p:sldId id="272" r:id="rId14"/>
  </p:sldIdLst>
  <p:sldSz cx="12192000" cy="6858000"/>
  <p:notesSz cx="6858000" cy="9144000"/>
  <p:defaultTextStyle>
    <a:defPPr>
      <a:defRPr lang="zh-CN"/>
    </a:defPPr>
    <a:lvl1pPr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1pPr>
    <a:lvl2pPr marL="608330" indent="-1511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2pPr>
    <a:lvl3pPr marL="1217930" indent="-3035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3pPr>
    <a:lvl4pPr marL="1827530" indent="-4559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4pPr>
    <a:lvl5pPr marL="2437130" indent="-6083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BAD4"/>
    <a:srgbClr val="005092"/>
    <a:srgbClr val="239071"/>
    <a:srgbClr val="57C0D5"/>
    <a:srgbClr val="FCA821"/>
    <a:srgbClr val="FFFFFF"/>
    <a:srgbClr val="D1E7E5"/>
    <a:srgbClr val="F2F2F2"/>
    <a:srgbClr val="F9FCFB"/>
    <a:srgbClr val="DC53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2" autoAdjust="0"/>
    <p:restoredTop sz="94052" autoAdjust="0"/>
  </p:normalViewPr>
  <p:slideViewPr>
    <p:cSldViewPr snapToGrid="0">
      <p:cViewPr varScale="1">
        <p:scale>
          <a:sx n="100" d="100"/>
          <a:sy n="100" d="100"/>
        </p:scale>
        <p:origin x="792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52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E3649B75-C036-43A6-B586-D4D3956B9750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模板来自于 </a:t>
            </a:r>
            <a:r>
              <a:rPr lang="en-US" altLang="zh-CN" noProof="0" dirty="0"/>
              <a:t>http://docer.mysoeasy.com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0666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217295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kern="1200">
        <a:solidFill>
          <a:srgbClr val="FF0000"/>
        </a:solidFill>
        <a:latin typeface="思源黑体 CN Normal" panose="020B0400000000000000" pitchFamily="34" charset="-122"/>
        <a:ea typeface="+mn-ea"/>
        <a:cs typeface="+mn-cs"/>
      </a:defRPr>
    </a:lvl1pPr>
    <a:lvl2pPr marL="742950" indent="-28575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/>
              <a:t>亮亮图文旗舰店</a:t>
            </a:r>
            <a:r>
              <a:rPr lang="en-US" altLang="zh-CN" sz="1865"/>
              <a:t>https://liangliangtuwen.tmall.com</a:t>
            </a:r>
            <a:endParaRPr lang="zh-CN" altLang="en-US" sz="1865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spcBef>
                <a:spcPct val="30000"/>
              </a:spcBef>
              <a:buFont typeface="Arial" panose="020B0604020202020204" pitchFamily="34" charset="0"/>
              <a:defRPr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7295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04AECACE-C708-43AA-9ADF-9E0A79DBA94A}" type="slidenum">
              <a:rPr lang="zh-CN" altLang="en-US" smtClean="0">
                <a:solidFill>
                  <a:schemeClr val="tx1"/>
                </a:solidFill>
                <a:latin typeface="思源黑体 CN Normal" panose="020B0400000000000000" pitchFamily="34" charset="-122"/>
              </a:rPr>
              <a:pPr defTabSz="1217295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2</a:t>
            </a:fld>
            <a:endParaRPr lang="zh-CN" altLang="en-US">
              <a:solidFill>
                <a:schemeClr val="tx1"/>
              </a:solidFill>
              <a:latin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27347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4206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DAEED1-DB3D-437D-B33B-48D91055326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62108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382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1390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5685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653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5983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1525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4618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0035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214" y="845128"/>
            <a:ext cx="7441077" cy="2604550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27B1-864B-47CB-B8FD-7D024961E14C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EE4C-9BF1-4250-B807-668456CE46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22524" y="3581521"/>
            <a:ext cx="7480178" cy="671821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CAE8C-B19C-4977-8BCA-B32C13833C88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A551E-31EC-4F7A-A252-B2FCA315F6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D3A26-0640-4C70-A709-B1491CCE26F4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31408-E647-409A-B508-321AFC4E7C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29D4B-2CA7-47A8-86E5-FE890B1AEF3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127CC-6915-48A9-B008-AF3C75820C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03295-1E4B-43CB-ACE7-ED4E99C07012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F0ABD-4112-4B46-AE5F-F7B3FCC151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170D5-879E-4918-AA43-1581FF74425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F617F-1FAF-4B1F-8DA8-C199C45268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亮亮图文旗舰店https://liangliangtuwen.tmall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857CE-0B02-4E23-8C71-0AC50F027A2D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37C59-ACF1-46EC-AA2B-C1494FFFC0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C2F33-1B8F-49A4-B81C-5C1A866997D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47A2D-2746-4C2C-8659-5794A5D305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2" cy="6858001"/>
          </a:xfrm>
          <a:prstGeom prst="rect">
            <a:avLst/>
          </a:prstGeom>
          <a:solidFill>
            <a:srgbClr val="D1E7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lvl="0" algn="ctr" defTabSz="914400" eaLnBrk="1" latinLnBrk="0" hangingPunct="1"/>
            <a:endParaRPr lang="zh-CN" altLang="en-US" sz="180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EF24E-7ACB-4130-A95E-31B492E4DC89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E9992-9A03-4D74-B6F7-FDB10D1C50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34395-4959-4A0C-96FB-5F242B3DEB0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EBC8F-9660-4E80-9F8E-C4E5D79BDA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80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-1" y="0"/>
            <a:ext cx="12192002" cy="6858001"/>
          </a:xfrm>
          <a:prstGeom prst="rect">
            <a:avLst/>
          </a:prstGeom>
          <a:blipFill dpi="0"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54063" y="1769806"/>
            <a:ext cx="10680700" cy="458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CE9557E7-78E4-435A-A3A8-EB5A40A4B307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EB3DC92C-287B-43BD-8FAB-B84E3B43B89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031" name="Title Placeholder 1"/>
          <p:cNvSpPr>
            <a:spLocks noGrp="1"/>
          </p:cNvSpPr>
          <p:nvPr>
            <p:ph type="title"/>
          </p:nvPr>
        </p:nvSpPr>
        <p:spPr bwMode="auto">
          <a:xfrm>
            <a:off x="754063" y="162393"/>
            <a:ext cx="10680700" cy="111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accent1"/>
          </a:solidFill>
          <a:effectLst/>
          <a:latin typeface="思源黑体 CN Normal" panose="020B0400000000000000" pitchFamily="34" charset="-122"/>
          <a:ea typeface="思源黑体 CN Normal" panose="020B0400000000000000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9pPr>
    </p:titleStyle>
    <p:bodyStyle>
      <a:lvl1pPr marL="357505" indent="-357505" algn="l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Clr>
          <a:schemeClr val="tx1"/>
        </a:buClr>
        <a:buSzPct val="80000"/>
        <a:buFont typeface="Wingdings 2" panose="05020102010507070707" pitchFamily="18" charset="2"/>
        <a:buChar char="ê"/>
        <a:defRPr sz="24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1pPr>
      <a:lvl2pPr marL="357505" indent="-357505" algn="l" rtl="0" eaLnBrk="0" fontAlgn="base" hangingPunct="0">
        <a:lnSpc>
          <a:spcPct val="130000"/>
        </a:lnSpc>
        <a:spcBef>
          <a:spcPct val="0"/>
        </a:spcBef>
        <a:spcAft>
          <a:spcPct val="0"/>
        </a:spcAft>
        <a:buClr>
          <a:schemeClr val="tx1"/>
        </a:buClr>
        <a:buFont typeface="Wingdings 2" panose="05020102010507070707" pitchFamily="18" charset="2"/>
        <a:buChar char="ê"/>
        <a:defRPr sz="16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262626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oleObject" Target="../embeddings/oleObject1.bin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microsoft.com/office/2007/relationships/hdphoto" Target="../media/hdphoto3.wdp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microsoft.com/office/2007/relationships/hdphoto" Target="../media/hdphoto5.wdp"/><Relationship Id="rId5" Type="http://schemas.openxmlformats.org/officeDocument/2006/relationships/image" Target="../media/image12.png"/><Relationship Id="rId4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13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12" Type="http://schemas.microsoft.com/office/2007/relationships/hdphoto" Target="../media/hdphoto10.wdp"/><Relationship Id="rId2" Type="http://schemas.openxmlformats.org/officeDocument/2006/relationships/notesSlide" Target="../notesSlides/notesSlide8.xml"/><Relationship Id="rId16" Type="http://schemas.microsoft.com/office/2007/relationships/hdphoto" Target="../media/hdphoto12.wdp"/><Relationship Id="rId1" Type="http://schemas.openxmlformats.org/officeDocument/2006/relationships/slideLayout" Target="../slideLayouts/slideLayout3.xml"/><Relationship Id="rId6" Type="http://schemas.microsoft.com/office/2007/relationships/hdphoto" Target="../media/hdphoto7.wdp"/><Relationship Id="rId11" Type="http://schemas.openxmlformats.org/officeDocument/2006/relationships/image" Target="../media/image18.png"/><Relationship Id="rId5" Type="http://schemas.openxmlformats.org/officeDocument/2006/relationships/image" Target="../media/image15.png"/><Relationship Id="rId15" Type="http://schemas.openxmlformats.org/officeDocument/2006/relationships/image" Target="../media/image20.png"/><Relationship Id="rId10" Type="http://schemas.microsoft.com/office/2007/relationships/hdphoto" Target="../media/hdphoto9.wdp"/><Relationship Id="rId4" Type="http://schemas.microsoft.com/office/2007/relationships/hdphoto" Target="../media/hdphoto6.wdp"/><Relationship Id="rId9" Type="http://schemas.openxmlformats.org/officeDocument/2006/relationships/image" Target="../media/image17.png"/><Relationship Id="rId14" Type="http://schemas.microsoft.com/office/2007/relationships/hdphoto" Target="../media/hdphoto1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F3D5CB2-CD73-E86E-4ECC-B2C51DA6A6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924" y="0"/>
            <a:ext cx="48581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4614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253673" y="66871"/>
            <a:ext cx="5800436" cy="6126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704966" y="1761014"/>
            <a:ext cx="10137739" cy="193899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r>
              <a:rPr lang="vi-VN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Yêu cầu các </a:t>
            </a:r>
            <a:r>
              <a:rPr lang="en-US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học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sinh</a:t>
            </a:r>
            <a:r>
              <a:rPr lang="vi-VN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kể tên các phím của hàng phím trên, hàng phím cơ sở, hàng phím dưới.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84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604654" y="127438"/>
            <a:ext cx="5726545" cy="6126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387188" y="1046436"/>
            <a:ext cx="9765792" cy="1323439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40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40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sinh</a:t>
            </a:r>
            <a:r>
              <a:rPr lang="en-US" sz="40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khởi</a:t>
            </a:r>
            <a:r>
              <a:rPr lang="en-US" sz="40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động</a:t>
            </a:r>
            <a:r>
              <a:rPr lang="en-US" sz="40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phần</a:t>
            </a:r>
            <a:r>
              <a:rPr lang="en-US" sz="40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mềm</a:t>
            </a:r>
            <a:r>
              <a:rPr lang="en-US" sz="40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CuuLongedu</a:t>
            </a:r>
            <a:r>
              <a:rPr lang="en-US" sz="40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40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hoàn</a:t>
            </a:r>
            <a:r>
              <a:rPr lang="en-US" sz="40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40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40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40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sz="40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40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469772" y="2819001"/>
            <a:ext cx="9584914" cy="179126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1. S</a:t>
            </a:r>
            <a:r>
              <a:rPr lang="vi-V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ử dụng phần mềm </a:t>
            </a:r>
            <a:r>
              <a:rPr lang="vi-VN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CuuLongedu</a:t>
            </a:r>
            <a:r>
              <a:rPr lang="vi-V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hoàn thành bài số 4 trong chủ đề “Bàn phím máy tính – Luyện tập gõ phím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”</a:t>
            </a:r>
            <a:r>
              <a:rPr lang="vi-V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69772" y="5044031"/>
            <a:ext cx="9584914" cy="156966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2. S</a:t>
            </a:r>
            <a:r>
              <a:rPr lang="vi-VN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ử dụng phần mềm</a:t>
            </a:r>
            <a:r>
              <a:rPr lang="vi-VN" sz="3200"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CuuLongedu</a:t>
            </a:r>
            <a:r>
              <a:rPr lang="vi-VN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hoàn thành bài số 6 trong chủ đề “Bàn phím máy tính – Luyện tập gõ phím</a:t>
            </a:r>
            <a:r>
              <a:rPr 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”</a:t>
            </a:r>
            <a:r>
              <a:rPr lang="vi-VN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5462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 animBg="1"/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460" y="1408592"/>
            <a:ext cx="9843079" cy="3866924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58BD8195-7CB6-030E-BC8B-5E471B1823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30764" y="-110837"/>
            <a:ext cx="5394036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74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 txBox="1">
            <a:spLocks noGrp="1"/>
          </p:cNvSpPr>
          <p:nvPr>
            <p:ph type="title"/>
          </p:nvPr>
        </p:nvSpPr>
        <p:spPr>
          <a:xfrm>
            <a:off x="1938009" y="2420648"/>
            <a:ext cx="86409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6000" b="1" dirty="0">
                <a:solidFill>
                  <a:schemeClr val="accent4">
                    <a:lumMod val="75000"/>
                  </a:schemeClr>
                </a:solidFill>
                <a:latin typeface="Century Schoolbook" pitchFamily="18" charset="0"/>
              </a:rPr>
              <a:t>Chúc các em có một buổi học thú vị nhé</a:t>
            </a:r>
            <a:r>
              <a:rPr lang="en-US" sz="6000" b="1" dirty="0">
                <a:solidFill>
                  <a:schemeClr val="accent4">
                    <a:lumMod val="75000"/>
                  </a:schemeClr>
                </a:solidFill>
                <a:latin typeface="Century Schoolbook" pitchFamily="18" charset="0"/>
              </a:rPr>
              <a:t>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1821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93315" y="511209"/>
            <a:ext cx="6920681" cy="1600438"/>
          </a:xfrm>
          <a:prstGeom prst="roundRect">
            <a:avLst/>
          </a:prstGeom>
          <a:noFill/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vi-VN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 đề 1</a:t>
            </a:r>
          </a:p>
          <a:p>
            <a:pPr algn="ctr"/>
            <a:r>
              <a:rPr lang="vi-VN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TRỞ LẠI VỚI MÁY TÍNH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13826" y="3206695"/>
            <a:ext cx="6479658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vi-VN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4: HÀNG PHÍM DƯỚI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4473485" y="389810"/>
            <a:ext cx="2889957" cy="917466"/>
          </a:xfrm>
        </p:spPr>
        <p:txBody>
          <a:bodyPr/>
          <a:lstStyle/>
          <a:p>
            <a:pPr marL="0" lvl="0" algn="just"/>
            <a:r>
              <a:rPr lang="en-US" altLang="zh-CN" sz="48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altLang="zh-CN" sz="4800" b="1" i="0" u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48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iêu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19" name="文本占位符 2"/>
          <p:cNvSpPr>
            <a:spLocks noGrp="1"/>
          </p:cNvSpPr>
          <p:nvPr>
            <p:ph type="body" idx="1"/>
          </p:nvPr>
        </p:nvSpPr>
        <p:spPr>
          <a:xfrm>
            <a:off x="345968" y="2003626"/>
            <a:ext cx="11144992" cy="3238934"/>
          </a:xfrm>
          <a:prstGeom prst="flowChartAlternateProcess">
            <a:avLst/>
          </a:prstGeom>
          <a:solidFill>
            <a:schemeClr val="accent6">
              <a:lumMod val="20000"/>
              <a:lumOff val="80000"/>
              <a:alpha val="67000"/>
            </a:schemeClr>
          </a:solidFill>
          <a:ln w="38100">
            <a:solidFill>
              <a:srgbClr val="57C0D5"/>
            </a:solidFill>
          </a:ln>
        </p:spPr>
        <p:txBody>
          <a:bodyPr/>
          <a:lstStyle/>
          <a:p>
            <a:pPr lvl="0" algn="l">
              <a:lnSpc>
                <a:spcPct val="100000"/>
              </a:lnSpc>
            </a:pPr>
            <a:r>
              <a:rPr lang="vi-VN" sz="3600" dirty="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 và gõ các phím ở hàng phím dưới đúng cách.</a:t>
            </a:r>
            <a:endParaRPr lang="en-US" sz="3600" dirty="0">
              <a:ln>
                <a:solidFill>
                  <a:srgbClr val="005092"/>
                </a:solidFill>
              </a:ln>
              <a:solidFill>
                <a:srgbClr val="00509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>
              <a:lnSpc>
                <a:spcPct val="100000"/>
              </a:lnSpc>
            </a:pPr>
            <a:r>
              <a:rPr lang="en-US" sz="3600" dirty="0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3600" dirty="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600" dirty="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gõ</a:t>
            </a:r>
            <a:r>
              <a:rPr lang="en-US" sz="3600" dirty="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phím</a:t>
            </a:r>
            <a:r>
              <a:rPr lang="en-US" sz="3600" dirty="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3600" dirty="0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3600" dirty="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sz="3600" dirty="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CuuLongedu</a:t>
            </a:r>
            <a:endParaRPr lang="en-US" sz="3600" i="0" u="none" dirty="0">
              <a:ln>
                <a:solidFill>
                  <a:srgbClr val="005092"/>
                </a:solidFill>
              </a:ln>
              <a:solidFill>
                <a:srgbClr val="00509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09728" y="181640"/>
            <a:ext cx="8734097" cy="917466"/>
          </a:xfrm>
        </p:spPr>
        <p:txBody>
          <a:bodyPr/>
          <a:lstStyle/>
          <a:p>
            <a:pPr marL="0" lvl="0" algn="just"/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mở đầu (Khởi động)</a:t>
            </a:r>
            <a:endParaRPr lang="en-US" altLang="zh-CN" sz="4800" b="1" i="0" u="none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87783" y="1124628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Trò chơi “</a:t>
            </a:r>
            <a:r>
              <a:rPr lang="en-US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Ai nhanh hơn</a:t>
            </a:r>
            <a:r>
              <a:rPr lang="vi-VN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endParaRPr lang="en-US" sz="4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68198" y="2039366"/>
            <a:ext cx="5670752" cy="646331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3600" b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Nhìn hình đoán ô chữ</a:t>
            </a:r>
            <a:endParaRPr lang="en-US" sz="3600" b="1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6" name="Picture 5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4686" y="3181216"/>
            <a:ext cx="10990114" cy="2952884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996084" y="3882638"/>
            <a:ext cx="943293" cy="15856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2043834" y="3877427"/>
            <a:ext cx="943293" cy="15856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3088817" y="3882638"/>
            <a:ext cx="943293" cy="15856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122945" y="3877427"/>
            <a:ext cx="943293" cy="15856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7236794" y="3877427"/>
            <a:ext cx="943293" cy="158567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8339845" y="3925780"/>
            <a:ext cx="943293" cy="158567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9335475" y="3925780"/>
            <a:ext cx="943293" cy="158567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10331106" y="3925781"/>
            <a:ext cx="943293" cy="158567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648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xit" presetSubtype="32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21" presetClass="entr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xit" presetSubtype="0" fill="hold" grpId="3" nodeType="click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xit" presetSubtype="32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21" presetClass="entr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xit" presetSubtype="32" fill="hold" grpId="3" nodeType="click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xit" presetSubtype="32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"/>
                            </p:stCondLst>
                            <p:childTnLst>
                              <p:par>
                                <p:cTn id="85" presetID="21" presetClass="entr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xit" presetSubtype="32" fill="hold" grpId="3" nodeType="click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xit" presetSubtype="32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21" presetClass="entr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3" presetClass="exit" presetSubtype="32" fill="hold" grpId="3" nodeType="click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3" presetClass="exit" presetSubtype="32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500"/>
                            </p:stCondLst>
                            <p:childTnLst>
                              <p:par>
                                <p:cTn id="121" presetID="21" presetClass="entr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3" presetClass="exit" presetSubtype="32" fill="hold" grpId="3" nodeType="click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3" presetClass="exit" presetSubtype="32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500"/>
                            </p:stCondLst>
                            <p:childTnLst>
                              <p:par>
                                <p:cTn id="139" presetID="21" presetClass="entr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3" presetClass="exit" presetSubtype="32" fill="hold" grpId="3" nodeType="click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3" presetClass="exit" presetSubtype="32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500"/>
                            </p:stCondLst>
                            <p:childTnLst>
                              <p:par>
                                <p:cTn id="157" presetID="21" presetClass="entr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53" presetClass="exit" presetSubtype="32" fill="hold" grpId="3" nodeType="click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53" presetClass="exit" presetSubtype="32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500"/>
                            </p:stCondLst>
                            <p:childTnLst>
                              <p:par>
                                <p:cTn id="175" presetID="21" presetClass="entr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3" presetClass="exit" presetSubtype="32" fill="hold" grpId="3" nodeType="click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5" grpId="0" animBg="1"/>
      <p:bldP spid="2" grpId="0" animBg="1"/>
      <p:bldP spid="2" grpId="1" animBg="1"/>
      <p:bldP spid="2" grpId="2" animBg="1"/>
      <p:bldP spid="2" grpId="3" animBg="1"/>
      <p:bldP spid="15" grpId="0" animBg="1"/>
      <p:bldP spid="15" grpId="1" animBg="1"/>
      <p:bldP spid="15" grpId="2" animBg="1"/>
      <p:bldP spid="15" grpId="3" animBg="1"/>
      <p:bldP spid="16" grpId="0" animBg="1"/>
      <p:bldP spid="16" grpId="1" animBg="1"/>
      <p:bldP spid="16" grpId="2" animBg="1"/>
      <p:bldP spid="16" grpId="3" animBg="1"/>
      <p:bldP spid="17" grpId="0" animBg="1"/>
      <p:bldP spid="17" grpId="1" animBg="1"/>
      <p:bldP spid="17" grpId="2" animBg="1"/>
      <p:bldP spid="17" grpId="3" animBg="1"/>
      <p:bldP spid="18" grpId="0" animBg="1"/>
      <p:bldP spid="18" grpId="1" animBg="1"/>
      <p:bldP spid="18" grpId="2" animBg="1"/>
      <p:bldP spid="18" grpId="3" animBg="1"/>
      <p:bldP spid="19" grpId="0" animBg="1"/>
      <p:bldP spid="19" grpId="1" animBg="1"/>
      <p:bldP spid="19" grpId="2" animBg="1"/>
      <p:bldP spid="19" grpId="3" animBg="1"/>
      <p:bldP spid="20" grpId="0" animBg="1"/>
      <p:bldP spid="20" grpId="1" animBg="1"/>
      <p:bldP spid="20" grpId="2" animBg="1"/>
      <p:bldP spid="20" grpId="3" animBg="1"/>
      <p:bldP spid="21" grpId="0" animBg="1"/>
      <p:bldP spid="21" grpId="1" animBg="1"/>
      <p:bldP spid="21" grpId="2" animBg="1"/>
      <p:bldP spid="21" grpId="3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09728" y="181640"/>
            <a:ext cx="10021824" cy="917466"/>
          </a:xfrm>
        </p:spPr>
        <p:txBody>
          <a:bodyPr/>
          <a:lstStyle/>
          <a:p>
            <a:pPr marL="0" lvl="0" algn="just"/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hình thành kiến thức mới</a:t>
            </a:r>
            <a:endParaRPr lang="en-US" altLang="zh-CN" sz="4800" b="1" i="0" u="none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Picture 21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10319" y="3162681"/>
            <a:ext cx="9935196" cy="331833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25115" y="1150893"/>
            <a:ext cx="716280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1. Tìm hiểu vị trí của hàng phím dưới trên bàn phím</a:t>
            </a:r>
            <a:endParaRPr lang="en-US" sz="2800" b="1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13598" y="2156787"/>
            <a:ext cx="8695623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vi-VN" b="1">
                <a:latin typeface="Times New Roman" panose="02020603050405020304" pitchFamily="18" charset="0"/>
                <a:ea typeface="Times New Roman" panose="02020603050405020304" pitchFamily="18" charset="0"/>
              </a:rPr>
              <a:t>Chúng ta hiện nay có 3 hàng phím cơ bản cần biết và trên bất kì bàn phím máy tính nào cũng quy ước chung như vậy.</a:t>
            </a:r>
            <a:endParaRPr lang="en-US" b="1"/>
          </a:p>
        </p:txBody>
      </p:sp>
      <p:sp>
        <p:nvSpPr>
          <p:cNvPr id="4" name="Rectangle 3"/>
          <p:cNvSpPr/>
          <p:nvPr/>
        </p:nvSpPr>
        <p:spPr>
          <a:xfrm>
            <a:off x="2226365" y="4876800"/>
            <a:ext cx="4108174" cy="304800"/>
          </a:xfrm>
          <a:prstGeom prst="rect">
            <a:avLst/>
          </a:prstGeom>
          <a:solidFill>
            <a:srgbClr val="00B05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498035" y="5599392"/>
            <a:ext cx="4108174" cy="304800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226365" y="5242560"/>
            <a:ext cx="4644335" cy="289560"/>
          </a:xfrm>
          <a:prstGeom prst="rect">
            <a:avLst/>
          </a:prstGeom>
          <a:noFill/>
          <a:ln w="47625">
            <a:solidFill>
              <a:srgbClr val="C00000"/>
            </a:solidFill>
            <a:prstDash val="sysDash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ular Callout 5"/>
          <p:cNvSpPr/>
          <p:nvPr/>
        </p:nvSpPr>
        <p:spPr>
          <a:xfrm>
            <a:off x="7481194" y="4603531"/>
            <a:ext cx="1741634" cy="1096498"/>
          </a:xfrm>
          <a:prstGeom prst="wedgeRectCallout">
            <a:avLst>
              <a:gd name="adj1" fmla="val -104064"/>
              <a:gd name="adj2" fmla="val 55008"/>
            </a:avLst>
          </a:prstGeom>
          <a:solidFill>
            <a:srgbClr val="F2BAD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Hàng phím dưới</a:t>
            </a:r>
          </a:p>
        </p:txBody>
      </p:sp>
    </p:spTree>
    <p:extLst>
      <p:ext uri="{BB962C8B-B14F-4D97-AF65-F5344CB8AC3E}">
        <p14:creationId xmlns:p14="http://schemas.microsoft.com/office/powerpoint/2010/main" val="3692371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600"/>
                            </p:stCondLst>
                            <p:childTnLst>
                              <p:par>
                                <p:cTn id="27" presetID="2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2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4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300"/>
                            </p:stCondLst>
                            <p:childTnLst>
                              <p:par>
                                <p:cTn id="44" presetID="27" presetClass="emph" presetSubtype="0" repeatCount="300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50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6" dur="50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7" dur="50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50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/>
      <p:bldP spid="3" grpId="0" animBg="1"/>
      <p:bldP spid="4" grpId="0" animBg="1"/>
      <p:bldP spid="7" grpId="0" animBg="1"/>
      <p:bldP spid="7" grpId="1" animBg="1"/>
      <p:bldP spid="5" grpId="0" animBg="1"/>
      <p:bldP spid="5" grpId="1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09728" y="181640"/>
            <a:ext cx="10021824" cy="917466"/>
          </a:xfrm>
        </p:spPr>
        <p:txBody>
          <a:bodyPr/>
          <a:lstStyle/>
          <a:p>
            <a:pPr marL="0" lvl="0" algn="just"/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hình thành kiến thức mới</a:t>
            </a:r>
            <a:endParaRPr lang="en-US" altLang="zh-CN" sz="4800" b="1" i="0" u="none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62000" y="1099106"/>
            <a:ext cx="731943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1. Tìm hiểu vị trí của hàng phím dưới trên bàn phím</a:t>
            </a:r>
            <a:endParaRPr lang="en-US" sz="3200" b="1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523809" y="2125814"/>
            <a:ext cx="7319439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>
                <a:latin typeface="Times New Roman" panose="02020603050405020304" pitchFamily="18" charset="0"/>
                <a:ea typeface="Times New Roman" panose="02020603050405020304" pitchFamily="18" charset="0"/>
              </a:rPr>
              <a:t>H</a:t>
            </a:r>
            <a:r>
              <a:rPr lang="vi-VN" b="1">
                <a:latin typeface="Times New Roman" panose="02020603050405020304" pitchFamily="18" charset="0"/>
                <a:ea typeface="Times New Roman" panose="02020603050405020304" pitchFamily="18" charset="0"/>
              </a:rPr>
              <a:t>ọc sinh xem tất cả bàn phím và so sánh vị trí các hàng phím trên bàn phím với nhau</a:t>
            </a:r>
            <a:endParaRPr lang="en-US" b="1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143000" y="34798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4627742"/>
              </p:ext>
            </p:extLst>
          </p:nvPr>
        </p:nvGraphicFramePr>
        <p:xfrm>
          <a:off x="177907" y="2782169"/>
          <a:ext cx="2693630" cy="20088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3" imgW="11428571" imgH="8573697" progId="Paint.Picture">
                  <p:embed/>
                </p:oleObj>
              </mc:Choice>
              <mc:Fallback>
                <p:oleObj name="Bitmap Image" r:id="rId3" imgW="11428571" imgH="8573697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907" y="2782169"/>
                        <a:ext cx="2693630" cy="200880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 descr="Bàn Phím Cơ Có Dây Gaming Rapoo V500Pro Vàng Xanh"/>
          <p:cNvPicPr/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6975" y="3264818"/>
            <a:ext cx="2441720" cy="21734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 descr="Top 10 bàn phím không dây Logitech tốt nhất 2022 – Techaz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7174" y="3891966"/>
            <a:ext cx="2795983" cy="213986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Bộ Bàn Phím Chuột Không Dây Rapoo 8000M - Chính hã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271" y="4978633"/>
            <a:ext cx="2878772" cy="171285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32849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09728" y="181640"/>
            <a:ext cx="10021824" cy="917466"/>
          </a:xfrm>
        </p:spPr>
        <p:txBody>
          <a:bodyPr/>
          <a:lstStyle/>
          <a:p>
            <a:pPr marL="0" lvl="0" algn="just"/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hình thành kiến thức mới</a:t>
            </a:r>
            <a:endParaRPr lang="en-US" altLang="zh-CN" sz="4800" b="1" i="0" u="none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66724" y="1232614"/>
            <a:ext cx="7318375" cy="46166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1. Tìm hiểu vị trí của hàng phím dưới trên bàn phím</a:t>
            </a:r>
            <a:endPara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143000" y="34798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762000" y="1917299"/>
            <a:ext cx="7505700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vi-VN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Hàng phím dưới: Vị trí</a:t>
            </a:r>
            <a:r>
              <a: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và các phím ở</a:t>
            </a:r>
            <a:r>
              <a:rPr lang="vi-VN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hàng phím dưới</a:t>
            </a: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 t="19052"/>
          <a:stretch/>
        </p:blipFill>
        <p:spPr>
          <a:xfrm>
            <a:off x="466724" y="2601984"/>
            <a:ext cx="11458576" cy="397026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887220" y="5262978"/>
            <a:ext cx="4704080" cy="465992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60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1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 animBg="1"/>
      <p:bldP spid="3" grpId="0" animBg="1"/>
      <p:bldP spid="4" grpId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9529"/>
            <a:ext cx="10021824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06400" y="1415503"/>
            <a:ext cx="7532914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vi-VN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Bước 1: </a:t>
            </a:r>
            <a:r>
              <a:rPr lang="en-US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vi-VN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ác ngón tay đặt lên các phím hàng phím cơ sở</a:t>
            </a:r>
            <a:r>
              <a:rPr lang="en-US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0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vi-VN"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Bước 2: Khi gõ, các ngón tay đưa xuống để gõ các phím ở hàng phím dưới như sau</a:t>
            </a:r>
            <a:r>
              <a:rPr lang="en-US"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r>
              <a:rPr lang="vi-VN" b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Bước 3: Sau khi gõ xong đưa các ngón tay về hàng phím cơ sở.</a:t>
            </a:r>
            <a:endParaRPr lang="en-US" b="1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5468" y="3536471"/>
            <a:ext cx="5243697" cy="275002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24600" y="3577779"/>
            <a:ext cx="5067300" cy="272698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27C904D-FDAB-FB15-7E1A-B0847BA57B2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6913" y="1415503"/>
            <a:ext cx="10934987" cy="531119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06400" y="875436"/>
            <a:ext cx="75329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Giới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thiệu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đặt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tay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đúng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minh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hoạ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bằng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ảnh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39713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590582" y="83167"/>
            <a:ext cx="5532582" cy="6126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243839" y="904286"/>
            <a:ext cx="106920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Yêu cầu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</a:t>
            </a:r>
            <a:r>
              <a:rPr lang="vi-V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ọc sinh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chia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nhóm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đôi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thảo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luận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hoàn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làm bài tậ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p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25730" y="1500021"/>
            <a:ext cx="9888451" cy="4830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  <a:r>
              <a:rPr lang="vi-VN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Yêu cầu các em đánh dấu 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sym typeface="Wingdings 2" panose="05020102010507070707" pitchFamily="18" charset="2"/>
              </a:rPr>
              <a:t>X</a:t>
            </a:r>
            <a:r>
              <a:rPr lang="vi-VN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vào ô </a:t>
            </a:r>
            <a:r>
              <a:rPr lang="vi-VN" sz="2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sym typeface="Wingdings 2" panose="05020102010507070707" pitchFamily="18" charset="2"/>
              </a:rPr>
              <a:t></a:t>
            </a:r>
            <a:r>
              <a:rPr lang="vi-VN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chữ cái nào thuộc hàng phím dưới:</a:t>
            </a:r>
            <a:endParaRPr lang="en-US" sz="2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0286" y="2406817"/>
            <a:ext cx="1154851" cy="13298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45737" y="2442060"/>
            <a:ext cx="1110598" cy="12866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09283" y="2406817"/>
            <a:ext cx="1154851" cy="13298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75626" y="2406817"/>
            <a:ext cx="1123671" cy="13298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05381" y="4329410"/>
            <a:ext cx="1255108" cy="143873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15344" y="4329410"/>
            <a:ext cx="1315271" cy="143873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774427" y="4329410"/>
            <a:ext cx="1288350" cy="143873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Rectangle 3"/>
          <p:cNvSpPr/>
          <p:nvPr/>
        </p:nvSpPr>
        <p:spPr>
          <a:xfrm>
            <a:off x="2728905" y="3085391"/>
            <a:ext cx="544261" cy="7631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x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125945" y="3026512"/>
            <a:ext cx="544261" cy="7631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x</a:t>
            </a:r>
          </a:p>
        </p:txBody>
      </p:sp>
      <p:sp>
        <p:nvSpPr>
          <p:cNvPr id="18" name="Rectangle 17"/>
          <p:cNvSpPr/>
          <p:nvPr/>
        </p:nvSpPr>
        <p:spPr>
          <a:xfrm>
            <a:off x="8600848" y="5006626"/>
            <a:ext cx="544261" cy="7631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x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0146471" y="5048775"/>
            <a:ext cx="544261" cy="7631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cap="none" spc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3862823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/>
      <p:bldP spid="3" grpId="0"/>
      <p:bldP spid="4" grpId="0"/>
      <p:bldP spid="15" grpId="0"/>
      <p:bldP spid="18" grpId="0"/>
      <p:bldP spid="1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3F46BBF5-F625-4E53-9829-E61C7D6C472A}"/>
  <p:tag name="GENSWF_ADVANCE_TIME" val="15.000"/>
  <p:tag name="TIMING" val="|0.001"/>
  <p:tag name="ISPRING_CUSTOM_TIMING_USED" val="1"/>
  <p:tag name="ISPRING_SLIDE_ID_2" val="{F8FADD59-B3E0-4CB5-AFDD-1F2D9FD189B7}"/>
</p:tagLst>
</file>

<file path=ppt/theme/theme1.xml><?xml version="1.0" encoding="utf-8"?>
<a:theme xmlns:a="http://schemas.openxmlformats.org/drawingml/2006/main" name="亮亮图文旗舰店https://liangliangtuwen.tmall.com">
  <a:themeElements>
    <a:clrScheme name="自定义 108">
      <a:dk1>
        <a:srgbClr val="4D4D4D"/>
      </a:dk1>
      <a:lt1>
        <a:srgbClr val="FFFFFF"/>
      </a:lt1>
      <a:dk2>
        <a:srgbClr val="4D4D4D"/>
      </a:dk2>
      <a:lt2>
        <a:srgbClr val="FFFFFF"/>
      </a:lt2>
      <a:accent1>
        <a:srgbClr val="6CBCBC"/>
      </a:accent1>
      <a:accent2>
        <a:srgbClr val="3DCEB5"/>
      </a:accent2>
      <a:accent3>
        <a:srgbClr val="3DB7CF"/>
      </a:accent3>
      <a:accent4>
        <a:srgbClr val="E676A9"/>
      </a:accent4>
      <a:accent5>
        <a:srgbClr val="BAB65E"/>
      </a:accent5>
      <a:accent6>
        <a:srgbClr val="FFB14A"/>
      </a:accent6>
      <a:hlink>
        <a:srgbClr val="EF342B"/>
      </a:hlink>
      <a:folHlink>
        <a:srgbClr val="7F7F7F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1146</TotalTime>
  <Words>445</Words>
  <Application>Microsoft Office PowerPoint</Application>
  <PresentationFormat>Widescreen</PresentationFormat>
  <Paragraphs>51</Paragraphs>
  <Slides>13</Slides>
  <Notes>11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2" baseType="lpstr">
      <vt:lpstr>Arial</vt:lpstr>
      <vt:lpstr>Calibri</vt:lpstr>
      <vt:lpstr>Century Schoolbook</vt:lpstr>
      <vt:lpstr>Tempus Sans ITC</vt:lpstr>
      <vt:lpstr>Times New Roman</vt:lpstr>
      <vt:lpstr>Wingdings 2</vt:lpstr>
      <vt:lpstr>思源黑体 CN Normal</vt:lpstr>
      <vt:lpstr>亮亮图文旗舰店https://liangliangtuwen.tmall.com</vt:lpstr>
      <vt:lpstr>Bitmap Image</vt:lpstr>
      <vt:lpstr>PowerPoint Presentation</vt:lpstr>
      <vt:lpstr>PowerPoint Presentation</vt:lpstr>
      <vt:lpstr>Mục tiêu</vt:lpstr>
      <vt:lpstr>Hoạt động mở đầu (Khởi động)</vt:lpstr>
      <vt:lpstr>Hoạt động hình thành kiến thức mới</vt:lpstr>
      <vt:lpstr>Hoạt động hình thành kiến thức mới</vt:lpstr>
      <vt:lpstr>Hoạt động hình thành kiến thức mới</vt:lpstr>
      <vt:lpstr>Hoạt động hình thành kiến thức mới</vt:lpstr>
      <vt:lpstr>Hoạt động luyện tập</vt:lpstr>
      <vt:lpstr>Hoạt động luyện tập</vt:lpstr>
      <vt:lpstr>Hoạt động vận dụng</vt:lpstr>
      <vt:lpstr>Hoạt động đánh giá</vt:lpstr>
      <vt:lpstr>Chúc các em có một buổi học thú vị nhé!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卡通可爱萌萌哒 教育教学模板</dc:title>
  <dc:creator>邹雪涵</dc:creator>
  <cp:lastModifiedBy>Nguyễn Hoàng Sang</cp:lastModifiedBy>
  <cp:revision>194</cp:revision>
  <dcterms:created xsi:type="dcterms:W3CDTF">2017-05-10T09:07:55Z</dcterms:created>
  <dcterms:modified xsi:type="dcterms:W3CDTF">2024-04-15T10:16:56Z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