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.xml" ContentType="application/vnd.openxmlformats-officedocument.presentationml.tags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74" r:id="rId2"/>
    <p:sldId id="260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3" r:id="rId13"/>
    <p:sldId id="272" r:id="rId14"/>
  </p:sldIdLst>
  <p:sldSz cx="12192000" cy="6858000"/>
  <p:notesSz cx="6858000" cy="9144000"/>
  <p:defaultTextStyle>
    <a:defPPr>
      <a:defRPr lang="zh-CN"/>
    </a:defPPr>
    <a:lvl1pPr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608330" indent="-1511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1217930" indent="-3035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827530" indent="-4559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2437130" indent="-6083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5389"/>
    <a:srgbClr val="EAEEF1"/>
    <a:srgbClr val="D1E7E5"/>
    <a:srgbClr val="FFFFFF"/>
    <a:srgbClr val="005092"/>
    <a:srgbClr val="239071"/>
    <a:srgbClr val="57C0D5"/>
    <a:srgbClr val="FCA821"/>
    <a:srgbClr val="F2F2F2"/>
    <a:srgbClr val="F9FC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2" autoAdjust="0"/>
    <p:restoredTop sz="98912" autoAdjust="0"/>
  </p:normalViewPr>
  <p:slideViewPr>
    <p:cSldViewPr snapToGrid="0">
      <p:cViewPr varScale="1">
        <p:scale>
          <a:sx n="107" d="100"/>
          <a:sy n="107" d="100"/>
        </p:scale>
        <p:origin x="552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112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D5C8713-34EE-66E3-35D2-AC0CCA0536F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E39ABC3-8C40-BA20-3AC1-934F92A783E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2FD44A-7CDA-4ADA-BFC6-5A426EA98A3A}" type="datetimeFigureOut">
              <a:rPr lang="en-US" smtClean="0"/>
              <a:t>4/15/2024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516287-1463-2A04-1A76-2B606220CE9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9EC18D-DC1A-9E05-AE82-F5BEE6513CA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F929EE-97C1-4531-8F11-07FE0083A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9283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E3649B75-C036-43A6-B586-D4D3956B9750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模板来自于 </a:t>
            </a:r>
            <a:r>
              <a:rPr lang="en-US" altLang="zh-CN" noProof="0" dirty="0"/>
              <a:t>http://docer.mysoeasy.com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0666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217295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kern="1200">
        <a:solidFill>
          <a:srgbClr val="FF0000"/>
        </a:solidFill>
        <a:latin typeface="思源黑体 CN Normal" panose="020B0400000000000000" pitchFamily="34" charset="-122"/>
        <a:ea typeface="+mn-ea"/>
        <a:cs typeface="+mn-cs"/>
      </a:defRPr>
    </a:lvl1pPr>
    <a:lvl2pPr marL="742950" indent="-28575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/>
              <a:t>亮亮图文旗舰店</a:t>
            </a:r>
            <a:r>
              <a:rPr lang="en-US" altLang="zh-CN" sz="1865"/>
              <a:t>https://liangliangtuwen.tmall.com</a:t>
            </a:r>
            <a:endParaRPr lang="zh-CN" altLang="en-US" sz="1865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spcBef>
                <a:spcPct val="30000"/>
              </a:spcBef>
              <a:buFont typeface="Arial" panose="020B0604020202020204" pitchFamily="34" charset="0"/>
              <a:defRPr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7295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04AECACE-C708-43AA-9ADF-9E0A79DBA94A}" type="slidenum">
              <a:rPr lang="zh-CN" altLang="en-US" smtClean="0">
                <a:solidFill>
                  <a:schemeClr val="tx1"/>
                </a:solidFill>
                <a:latin typeface="思源黑体 CN Normal" panose="020B0400000000000000" pitchFamily="34" charset="-122"/>
              </a:rPr>
              <a:pPr defTabSz="1217295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</a:t>
            </a:fld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734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4256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8086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DAEED1-DB3D-437D-B33B-48D910553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62108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382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1390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8543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9425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2416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3154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6896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046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F975459-F2F8-A4A4-4A5F-FA226E15D5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2330" y="0"/>
            <a:ext cx="3389670" cy="10181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4063" y="162393"/>
            <a:ext cx="10680700" cy="111569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4063" y="1769806"/>
            <a:ext cx="10680700" cy="4586544"/>
          </a:xfrm>
          <a:prstGeom prst="rect">
            <a:avLst/>
          </a:prstGeom>
        </p:spPr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CAE8C-B19C-4977-8BCA-B32C13833C88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A551E-31EC-4F7A-A252-B2FCA315F6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  <a:prstGeom prst="rect">
            <a:avLst/>
          </a:prstGeom>
        </p:spPr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0D3A26-0640-4C70-A709-B1491CCE26F4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231408-E647-409A-B508-321AFC4E7C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4063" y="162393"/>
            <a:ext cx="10680700" cy="111569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4063" y="1769806"/>
            <a:ext cx="10680700" cy="45865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B29D4B-2CA7-47A8-86E5-FE890B1AEF3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2127CC-6915-48A9-B008-AF3C75820C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4063" y="162393"/>
            <a:ext cx="10680700" cy="111569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503295-1E4B-43CB-ACE7-ED4E99C07012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0F0ABD-4112-4B46-AE5F-F7B3FCC151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1170D5-879E-4918-AA43-1581FF74425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CF617F-1FAF-4B1F-8DA8-C199C45268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亮亮图文旗舰店https://liangliangtuwen.tmall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4063" y="162393"/>
            <a:ext cx="10680700" cy="111569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7857CE-0B02-4E23-8C71-0AC50F027A2D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637C59-ACF1-46EC-AA2B-C1494FFFC0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EC2F33-1B8F-49A4-B81C-5C1A866997D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047A2D-2746-4C2C-8659-5794A5D305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2" cy="6858001"/>
          </a:xfrm>
          <a:prstGeom prst="rect">
            <a:avLst/>
          </a:prstGeom>
          <a:solidFill>
            <a:srgbClr val="D1E7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lvl="0" algn="ctr" defTabSz="914400" eaLnBrk="1" latinLnBrk="0" hangingPunct="1"/>
            <a:endParaRPr lang="zh-CN" altLang="en-US" sz="180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8EF24E-7ACB-4130-A95E-31B492E4DC89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7E9992-9A03-4D74-B6F7-FDB10D1C50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F34395-4959-4A0C-96FB-5F242B3DEB0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8EBC8F-9660-4E80-9F8E-C4E5D79BDA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5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-1" y="0"/>
            <a:ext cx="12192002" cy="6858001"/>
          </a:xfrm>
          <a:prstGeom prst="rect">
            <a:avLst/>
          </a:prstGeom>
          <a:blipFill dpi="0"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4DD829D-75BC-42E4-23C2-FD0A05FA8272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2330" y="0"/>
            <a:ext cx="3389670" cy="10181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accent1"/>
          </a:solidFill>
          <a:effectLst/>
          <a:latin typeface="思源黑体 CN Normal" panose="020B0400000000000000" pitchFamily="34" charset="-122"/>
          <a:ea typeface="思源黑体 CN Normal" panose="020B0400000000000000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9pPr>
    </p:titleStyle>
    <p:bodyStyle>
      <a:lvl1pPr marL="357505" indent="-357505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Clr>
          <a:schemeClr val="tx1"/>
        </a:buClr>
        <a:buSzPct val="80000"/>
        <a:buFont typeface="Wingdings 2" panose="05020102010507070707" pitchFamily="18" charset="2"/>
        <a:buChar char="ê"/>
        <a:defRPr sz="24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1pPr>
      <a:lvl2pPr marL="357505" indent="-357505" algn="l" rtl="0" eaLnBrk="0" fontAlgn="base" hangingPunct="0">
        <a:lnSpc>
          <a:spcPct val="130000"/>
        </a:lnSpc>
        <a:spcBef>
          <a:spcPct val="0"/>
        </a:spcBef>
        <a:spcAft>
          <a:spcPct val="0"/>
        </a:spcAft>
        <a:buClr>
          <a:schemeClr val="tx1"/>
        </a:buClr>
        <a:buFont typeface="Wingdings 2" panose="05020102010507070707" pitchFamily="18" charset="2"/>
        <a:buChar char="ê"/>
        <a:defRPr sz="16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microsoft.com/office/2007/relationships/hdphoto" Target="../media/hdphoto5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.xml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EA2329-C188-3621-214A-3083BFA122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924" y="0"/>
            <a:ext cx="48581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358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954217" y="177637"/>
            <a:ext cx="5820508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67036" y="2506089"/>
            <a:ext cx="8002054" cy="4014222"/>
          </a:xfrm>
          <a:prstGeom prst="rect">
            <a:avLst/>
          </a:prstGeom>
          <a:ln>
            <a:solidFill>
              <a:srgbClr val="EAEEF1"/>
            </a:solidFill>
          </a:ln>
        </p:spPr>
      </p:pic>
      <p:sp>
        <p:nvSpPr>
          <p:cNvPr id="2" name="Rectangle 1"/>
          <p:cNvSpPr/>
          <p:nvPr/>
        </p:nvSpPr>
        <p:spPr>
          <a:xfrm>
            <a:off x="585491" y="1446653"/>
            <a:ext cx="11365145" cy="707886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en-US" sz="4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Khoanh</a:t>
            </a:r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phím</a:t>
            </a:r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phù</a:t>
            </a:r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 </a:t>
            </a:r>
            <a:r>
              <a:rPr lang="en-US" sz="4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bàn</a:t>
            </a:r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tay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1386465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612782" y="11203"/>
            <a:ext cx="5556738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05243" y="1502707"/>
            <a:ext cx="11381514" cy="707886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en-US" sz="4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Khám</a:t>
            </a:r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phá</a:t>
            </a:r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dấu</a:t>
            </a:r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hiệu</a:t>
            </a:r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khác</a:t>
            </a:r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biệt</a:t>
            </a:r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 </a:t>
            </a:r>
            <a:r>
              <a:rPr lang="en-US" sz="4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phím</a:t>
            </a:r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F </a:t>
            </a:r>
            <a:r>
              <a:rPr lang="en-US" sz="4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J.</a:t>
            </a:r>
            <a:endParaRPr lang="en-US" sz="40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627" b="11627"/>
          <a:stretch/>
        </p:blipFill>
        <p:spPr>
          <a:xfrm>
            <a:off x="1025319" y="2680440"/>
            <a:ext cx="10516098" cy="3781319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4DF2F89-BA70-3BFE-054C-BE8EEA2E0515}"/>
              </a:ext>
            </a:extLst>
          </p:cNvPr>
          <p:cNvSpPr/>
          <p:nvPr/>
        </p:nvSpPr>
        <p:spPr>
          <a:xfrm>
            <a:off x="6810377" y="4318496"/>
            <a:ext cx="585216" cy="524256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F704FAA-5E2B-7741-9CE4-8D079F5948A0}"/>
              </a:ext>
            </a:extLst>
          </p:cNvPr>
          <p:cNvSpPr/>
          <p:nvPr/>
        </p:nvSpPr>
        <p:spPr>
          <a:xfrm>
            <a:off x="4805935" y="4328021"/>
            <a:ext cx="585216" cy="524256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235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 animBg="1"/>
      <p:bldP spid="3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637692" y="193431"/>
            <a:ext cx="5961186" cy="877824"/>
          </a:xfrm>
        </p:spPr>
        <p:txBody>
          <a:bodyPr>
            <a:noAutofit/>
          </a:bodyPr>
          <a:lstStyle/>
          <a:p>
            <a:pPr marL="0" lvl="0" algn="just"/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Hoạt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động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đánh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giá</a:t>
            </a:r>
            <a:endParaRPr lang="en-US" altLang="zh-CN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923" y="1528265"/>
            <a:ext cx="10353017" cy="3876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97957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 noGrp="1"/>
          </p:cNvSpPr>
          <p:nvPr>
            <p:ph type="title"/>
          </p:nvPr>
        </p:nvSpPr>
        <p:spPr>
          <a:xfrm>
            <a:off x="1919536" y="2551837"/>
            <a:ext cx="86409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6000" b="1" dirty="0">
                <a:solidFill>
                  <a:srgbClr val="DC5389"/>
                </a:solidFill>
                <a:latin typeface="Century Schoolbook" pitchFamily="18" charset="0"/>
              </a:rPr>
              <a:t>Chúc các em có một buổi học thú vị nhé</a:t>
            </a:r>
            <a:r>
              <a:rPr lang="en-US" sz="6000" b="1" dirty="0">
                <a:solidFill>
                  <a:srgbClr val="DC5389"/>
                </a:solidFill>
                <a:latin typeface="Century Schoolbook" pitchFamily="18" charset="0"/>
              </a:rPr>
              <a:t>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1821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93315" y="511209"/>
            <a:ext cx="6920681" cy="1600438"/>
          </a:xfrm>
          <a:prstGeom prst="roundRect">
            <a:avLst/>
          </a:prstGeom>
          <a:noFill/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vi-V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đề 1</a:t>
            </a:r>
          </a:p>
          <a:p>
            <a:pPr algn="ctr"/>
            <a:r>
              <a:rPr lang="vi-V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TRỞ LẠI VỚI MÁY TÍNH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8957" y="3206695"/>
            <a:ext cx="11174085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vi-VN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1: LÀM QUEN VỚI BÀN PHÍM MÁY TÍNH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3757384" y="548071"/>
            <a:ext cx="2889957" cy="917466"/>
          </a:xfrm>
        </p:spPr>
        <p:txBody>
          <a:bodyPr/>
          <a:lstStyle/>
          <a:p>
            <a:pPr marL="0" lvl="0" algn="just"/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zh-CN" sz="4800" b="1" i="0" u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iêu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19" name="文本占位符 2"/>
          <p:cNvSpPr>
            <a:spLocks noGrp="1"/>
          </p:cNvSpPr>
          <p:nvPr>
            <p:ph type="body" idx="1"/>
          </p:nvPr>
        </p:nvSpPr>
        <p:spPr>
          <a:xfrm>
            <a:off x="345968" y="2003626"/>
            <a:ext cx="11144992" cy="2934133"/>
          </a:xfrm>
          <a:prstGeom prst="flowChartAlternateProcess">
            <a:avLst/>
          </a:prstGeom>
          <a:solidFill>
            <a:schemeClr val="accent6">
              <a:lumMod val="20000"/>
              <a:lumOff val="80000"/>
              <a:alpha val="67000"/>
            </a:schemeClr>
          </a:solidFill>
          <a:ln w="38100">
            <a:solidFill>
              <a:srgbClr val="57C0D5"/>
            </a:solidFill>
          </a:ln>
        </p:spPr>
        <p:txBody>
          <a:bodyPr/>
          <a:lstStyle/>
          <a:p>
            <a:pPr lvl="0" algn="l">
              <a:lnSpc>
                <a:spcPct val="100000"/>
              </a:lnSpc>
            </a:pPr>
            <a:r>
              <a:rPr lang="vi-VN" sz="3600" dirty="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 nhận diện được các phím chữ, phím số, phím kí hiệu, phím chức năng, chức năng của bàn phím; Biết cách đặt tay lên bàn phím và cách gõ.</a:t>
            </a:r>
            <a:endParaRPr lang="en-US" sz="3600" i="0" u="none" dirty="0">
              <a:ln>
                <a:solidFill>
                  <a:srgbClr val="005092"/>
                </a:solidFill>
              </a:ln>
              <a:solidFill>
                <a:srgbClr val="00509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09728" y="181640"/>
            <a:ext cx="8734097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16361" y="993152"/>
            <a:ext cx="7519431" cy="6783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600" b="1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Trò chơi khởi động: “Ai nhanh hơn”.</a:t>
            </a:r>
            <a:endParaRPr lang="en-US" sz="3200"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691346" y="2160503"/>
            <a:ext cx="9661462" cy="553998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30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Bàn phím máy tính có bao nhiêu phím là phím số?</a:t>
            </a:r>
            <a:endParaRPr lang="en-US" sz="3000"/>
          </a:p>
        </p:txBody>
      </p:sp>
      <p:sp>
        <p:nvSpPr>
          <p:cNvPr id="4" name="Rectangle 3"/>
          <p:cNvSpPr/>
          <p:nvPr/>
        </p:nvSpPr>
        <p:spPr>
          <a:xfrm>
            <a:off x="2872987" y="2927265"/>
            <a:ext cx="3588292" cy="553998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30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Phím số có…..phím</a:t>
            </a:r>
            <a:endParaRPr lang="en-US" sz="3000"/>
          </a:p>
        </p:txBody>
      </p:sp>
      <p:sp>
        <p:nvSpPr>
          <p:cNvPr id="5" name="Rectangle 4"/>
          <p:cNvSpPr/>
          <p:nvPr/>
        </p:nvSpPr>
        <p:spPr>
          <a:xfrm>
            <a:off x="1813266" y="3694027"/>
            <a:ext cx="8506392" cy="553998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30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Bàn phím máy tính có bao nhiêu phím là phím chữ?</a:t>
            </a:r>
            <a:endParaRPr lang="en-US" sz="3000"/>
          </a:p>
        </p:txBody>
      </p:sp>
      <p:sp>
        <p:nvSpPr>
          <p:cNvPr id="6" name="Rectangle 5"/>
          <p:cNvSpPr/>
          <p:nvPr/>
        </p:nvSpPr>
        <p:spPr>
          <a:xfrm>
            <a:off x="2872987" y="4460789"/>
            <a:ext cx="3866621" cy="553998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R="22225" algn="just">
              <a:spcAft>
                <a:spcPts val="0"/>
              </a:spcAft>
            </a:pPr>
            <a:r>
              <a:rPr lang="en-US" sz="30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Phím chữ có…..phím</a:t>
            </a:r>
            <a:endParaRPr lang="en-US" sz="30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822570" y="5227551"/>
            <a:ext cx="9496080" cy="553998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30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Bàn phím máy tính có tổng cộng bao nhiêu phím?</a:t>
            </a:r>
            <a:endParaRPr lang="en-US" sz="3000"/>
          </a:p>
        </p:txBody>
      </p:sp>
      <p:sp>
        <p:nvSpPr>
          <p:cNvPr id="8" name="Rectangle 7"/>
          <p:cNvSpPr/>
          <p:nvPr/>
        </p:nvSpPr>
        <p:spPr>
          <a:xfrm>
            <a:off x="2629074" y="5994313"/>
            <a:ext cx="6936957" cy="553998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Tổng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phím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bàn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phím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:……</a:t>
            </a:r>
            <a:endParaRPr lang="en-US" sz="3000" dirty="0"/>
          </a:p>
        </p:txBody>
      </p:sp>
      <p:sp>
        <p:nvSpPr>
          <p:cNvPr id="10" name="Rectangle 9"/>
          <p:cNvSpPr/>
          <p:nvPr/>
        </p:nvSpPr>
        <p:spPr>
          <a:xfrm>
            <a:off x="4616283" y="2927265"/>
            <a:ext cx="635099" cy="5232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10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919531" y="4430011"/>
            <a:ext cx="635099" cy="5232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26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718242" y="5985899"/>
            <a:ext cx="635099" cy="5232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1361648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/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23092" y="456978"/>
            <a:ext cx="9797143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85800" y="1564479"/>
            <a:ext cx="10568019" cy="132343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Em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hãy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cùng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thảo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luận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bạn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nhóm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tìm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hiểu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trả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lời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hỏi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4000" dirty="0"/>
          </a:p>
        </p:txBody>
      </p:sp>
      <p:sp>
        <p:nvSpPr>
          <p:cNvPr id="4" name="Rectangle 3"/>
          <p:cNvSpPr/>
          <p:nvPr/>
        </p:nvSpPr>
        <p:spPr>
          <a:xfrm>
            <a:off x="938181" y="3192400"/>
            <a:ext cx="9841186" cy="55399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30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+ Bàn phím máy tính có bao nhiêu phím là phím số?</a:t>
            </a:r>
            <a:endParaRPr lang="en-US" sz="30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38180" y="4056130"/>
            <a:ext cx="9841187" cy="55399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30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+ Bàn phím máy tính có bao nhiêu phím là phím chữ?</a:t>
            </a:r>
            <a:endParaRPr lang="en-US" sz="30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38180" y="4919858"/>
            <a:ext cx="9841188" cy="55399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Bàn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phím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máy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tổng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cộng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bao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nhiêu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phím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en-US" sz="3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38181" y="5730830"/>
            <a:ext cx="9841188" cy="55399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bao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nhiêu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phím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phím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kí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hiệu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phím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chức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năng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835785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950569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34108" y="1164112"/>
            <a:ext cx="10392507" cy="120032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Giáo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viên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giới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thiệu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chia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sẻ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phím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bàn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phím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máy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endParaRPr lang="en-US" sz="3600" dirty="0"/>
          </a:p>
        </p:txBody>
      </p:sp>
      <p:pic>
        <p:nvPicPr>
          <p:cNvPr id="8" name="Picture 7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28909" y="2611087"/>
            <a:ext cx="7934181" cy="392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618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23093" y="161778"/>
            <a:ext cx="8845062" cy="917466"/>
          </a:xfrm>
        </p:spPr>
        <p:txBody>
          <a:bodyPr/>
          <a:lstStyle/>
          <a:p>
            <a:pPr marL="0" lvl="0" algn="just"/>
            <a:r>
              <a:rPr lang="en-US" altLang="zh-CN" sz="4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2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07999" y="1191470"/>
            <a:ext cx="11396785" cy="132343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Giáo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viên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sẽ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chiếu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lên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màn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đặt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bàn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tay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lên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bàn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phím</a:t>
            </a:r>
            <a:endParaRPr lang="en-US" sz="4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725" y="2788914"/>
            <a:ext cx="6302109" cy="390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8900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395901" y="-189603"/>
            <a:ext cx="5750169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39498" y="1048886"/>
            <a:ext cx="3277648" cy="286232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en-US" sz="3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3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3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đôi</a:t>
            </a:r>
            <a:r>
              <a:rPr lang="en-US" sz="3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3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3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3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8" name="Picture 7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0"/>
                    </a14:imgEffect>
                    <a14:imgEffect>
                      <a14:brightnessContrast contrast="-1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55884" y="1465944"/>
            <a:ext cx="6647545" cy="5122926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291050" y="4435649"/>
            <a:ext cx="3974544" cy="1015663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0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“X” </a:t>
            </a:r>
            <a:r>
              <a:rPr lang="en-US" sz="30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0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phù</a:t>
            </a:r>
            <a:r>
              <a:rPr lang="en-US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527598" y="2466767"/>
            <a:ext cx="325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616791" y="3643670"/>
            <a:ext cx="325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527598" y="4851148"/>
            <a:ext cx="325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0411518" y="6058626"/>
            <a:ext cx="325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2227498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16" grpId="0"/>
      <p:bldP spid="16" grpId="1"/>
      <p:bldP spid="26" grpId="0"/>
      <p:bldP spid="26" grpId="1"/>
      <p:bldP spid="27" grpId="0"/>
      <p:bldP spid="27" grpId="1"/>
      <p:bldP spid="28" grpId="0"/>
      <p:bldP spid="2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725616" y="17585"/>
            <a:ext cx="5556738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35077" y="1393807"/>
            <a:ext cx="7972054" cy="707886"/>
          </a:xfrm>
          <a:prstGeom prst="rect">
            <a:avLst/>
          </a:prstGeom>
          <a:solidFill>
            <a:srgbClr val="EAEEF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2. </a:t>
            </a:r>
            <a:r>
              <a:rPr lang="en-US" sz="4000" b="1" cap="none" spc="0" dirty="0" err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Gạch</a:t>
            </a:r>
            <a:r>
              <a:rPr lang="en-US" sz="40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 </a:t>
            </a:r>
            <a:r>
              <a:rPr lang="en-US" sz="4000" b="1" cap="none" spc="0" dirty="0" err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chân</a:t>
            </a:r>
            <a:r>
              <a:rPr lang="en-US" sz="40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 </a:t>
            </a:r>
            <a:r>
              <a:rPr lang="en-US" sz="4000" b="1" cap="none" spc="0" dirty="0" err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dưới</a:t>
            </a:r>
            <a:r>
              <a:rPr lang="en-US" sz="40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 </a:t>
            </a:r>
            <a:r>
              <a:rPr lang="en-US" sz="4000" b="1" cap="none" spc="0" dirty="0" err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đáp</a:t>
            </a:r>
            <a:r>
              <a:rPr lang="en-US" sz="40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 </a:t>
            </a:r>
            <a:r>
              <a:rPr lang="en-US" sz="4000" b="1" cap="none" spc="0" dirty="0" err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án</a:t>
            </a:r>
            <a:r>
              <a:rPr lang="en-US" sz="40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 </a:t>
            </a:r>
            <a:r>
              <a:rPr lang="en-US" sz="4000" b="1" cap="none" spc="0" dirty="0" err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thích</a:t>
            </a:r>
            <a:r>
              <a:rPr lang="en-US" sz="40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 </a:t>
            </a:r>
            <a:r>
              <a:rPr lang="en-US" sz="4000" b="1" cap="none" spc="0" dirty="0" err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hợp</a:t>
            </a:r>
            <a:r>
              <a:rPr lang="en-US" sz="40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01055" y="2299752"/>
            <a:ext cx="829145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en-US" sz="4800" b="1" dirty="0" err="1">
                <a:solidFill>
                  <a:schemeClr val="accent4">
                    <a:lumMod val="75000"/>
                  </a:schemeClr>
                </a:solidFill>
              </a:rPr>
              <a:t>Màn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4">
                    <a:lumMod val="75000"/>
                  </a:schemeClr>
                </a:solidFill>
              </a:rPr>
              <a:t>hình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/</a:t>
            </a:r>
            <a:r>
              <a:rPr lang="en-US" sz="4800" b="1" dirty="0" err="1">
                <a:solidFill>
                  <a:schemeClr val="accent4">
                    <a:lumMod val="75000"/>
                  </a:schemeClr>
                </a:solidFill>
              </a:rPr>
              <a:t>Bàn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4">
                    <a:lumMod val="75000"/>
                  </a:schemeClr>
                </a:solidFill>
              </a:rPr>
              <a:t>phím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) </a:t>
            </a:r>
            <a:r>
              <a:rPr lang="en-US" sz="4800" b="1" dirty="0" err="1">
                <a:solidFill>
                  <a:schemeClr val="accent4">
                    <a:lumMod val="75000"/>
                  </a:schemeClr>
                </a:solidFill>
              </a:rPr>
              <a:t>máy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4">
                    <a:lumMod val="75000"/>
                  </a:schemeClr>
                </a:solidFill>
              </a:rPr>
              <a:t>tính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4">
                    <a:lumMod val="75000"/>
                  </a:schemeClr>
                </a:solidFill>
              </a:rPr>
              <a:t>có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4">
                    <a:lumMod val="75000"/>
                  </a:schemeClr>
                </a:solidFill>
              </a:rPr>
              <a:t>chức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4">
                    <a:lumMod val="75000"/>
                  </a:schemeClr>
                </a:solidFill>
              </a:rPr>
              <a:t>năng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4">
                    <a:lumMod val="75000"/>
                  </a:schemeClr>
                </a:solidFill>
              </a:rPr>
              <a:t>nhập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4">
                    <a:lumMod val="75000"/>
                  </a:schemeClr>
                </a:solidFill>
              </a:rPr>
              <a:t>chữ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en-US" sz="4800" b="1" dirty="0" err="1">
                <a:solidFill>
                  <a:schemeClr val="accent4">
                    <a:lumMod val="75000"/>
                  </a:schemeClr>
                </a:solidFill>
              </a:rPr>
              <a:t>nhập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4">
                    <a:lumMod val="75000"/>
                  </a:schemeClr>
                </a:solidFill>
              </a:rPr>
              <a:t>số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en-US" sz="4800" b="1" dirty="0" err="1">
                <a:solidFill>
                  <a:schemeClr val="accent4">
                    <a:lumMod val="75000"/>
                  </a:schemeClr>
                </a:solidFill>
              </a:rPr>
              <a:t>nhập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4">
                    <a:lumMod val="75000"/>
                  </a:schemeClr>
                </a:solidFill>
              </a:rPr>
              <a:t>các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4">
                    <a:lumMod val="75000"/>
                  </a:schemeClr>
                </a:solidFill>
              </a:rPr>
              <a:t>kí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4">
                    <a:lumMod val="75000"/>
                  </a:schemeClr>
                </a:solidFill>
              </a:rPr>
              <a:t>hiệu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4">
                    <a:lumMod val="75000"/>
                  </a:schemeClr>
                </a:solidFill>
              </a:rPr>
              <a:t>đặc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4">
                    <a:lumMod val="75000"/>
                  </a:schemeClr>
                </a:solidFill>
              </a:rPr>
              <a:t>biệt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4">
                    <a:lumMod val="75000"/>
                  </a:schemeClr>
                </a:solidFill>
              </a:rPr>
              <a:t>và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4">
                    <a:lumMod val="75000"/>
                  </a:schemeClr>
                </a:solidFill>
              </a:rPr>
              <a:t>điều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4">
                    <a:lumMod val="75000"/>
                  </a:schemeClr>
                </a:solidFill>
              </a:rPr>
              <a:t>khiển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4">
                    <a:lumMod val="75000"/>
                  </a:schemeClr>
                </a:solidFill>
              </a:rPr>
              <a:t>máy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4">
                    <a:lumMod val="75000"/>
                  </a:schemeClr>
                </a:solidFill>
              </a:rPr>
              <a:t>tính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</a:rPr>
              <a:t>.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4936156" y="2947264"/>
            <a:ext cx="2621250" cy="2340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127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F46BBF5-F625-4E53-9829-E61C7D6C472A}"/>
  <p:tag name="GENSWF_ADVANCE_TIME" val="15.000"/>
  <p:tag name="TIMING" val="|0.001"/>
  <p:tag name="ISPRING_CUSTOM_TIMING_USED" val="1"/>
  <p:tag name="ISPRING_SLIDE_ID_2" val="{F8FADD59-B3E0-4CB5-AFDD-1F2D9FD189B7}"/>
</p:tagLst>
</file>

<file path=ppt/theme/theme1.xml><?xml version="1.0" encoding="utf-8"?>
<a:theme xmlns:a="http://schemas.openxmlformats.org/drawingml/2006/main" name="亮亮图文旗舰店https://liangliangtuwen.tmall.com">
  <a:themeElements>
    <a:clrScheme name="自定义 108">
      <a:dk1>
        <a:srgbClr val="4D4D4D"/>
      </a:dk1>
      <a:lt1>
        <a:srgbClr val="FFFFFF"/>
      </a:lt1>
      <a:dk2>
        <a:srgbClr val="4D4D4D"/>
      </a:dk2>
      <a:lt2>
        <a:srgbClr val="FFFFFF"/>
      </a:lt2>
      <a:accent1>
        <a:srgbClr val="6CBCBC"/>
      </a:accent1>
      <a:accent2>
        <a:srgbClr val="3DCEB5"/>
      </a:accent2>
      <a:accent3>
        <a:srgbClr val="3DB7CF"/>
      </a:accent3>
      <a:accent4>
        <a:srgbClr val="E676A9"/>
      </a:accent4>
      <a:accent5>
        <a:srgbClr val="BAB65E"/>
      </a:accent5>
      <a:accent6>
        <a:srgbClr val="FFB14A"/>
      </a:accent6>
      <a:hlink>
        <a:srgbClr val="EF342B"/>
      </a:hlink>
      <a:folHlink>
        <a:srgbClr val="7F7F7F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08">
    <a:dk1>
      <a:srgbClr val="4D4D4D"/>
    </a:dk1>
    <a:lt1>
      <a:srgbClr val="FFFFFF"/>
    </a:lt1>
    <a:dk2>
      <a:srgbClr val="4D4D4D"/>
    </a:dk2>
    <a:lt2>
      <a:srgbClr val="FFFFFF"/>
    </a:lt2>
    <a:accent1>
      <a:srgbClr val="6CBCBC"/>
    </a:accent1>
    <a:accent2>
      <a:srgbClr val="3DCEB5"/>
    </a:accent2>
    <a:accent3>
      <a:srgbClr val="3DB7CF"/>
    </a:accent3>
    <a:accent4>
      <a:srgbClr val="E676A9"/>
    </a:accent4>
    <a:accent5>
      <a:srgbClr val="BAB65E"/>
    </a:accent5>
    <a:accent6>
      <a:srgbClr val="FFB14A"/>
    </a:accent6>
    <a:hlink>
      <a:srgbClr val="EF342B"/>
    </a:hlink>
    <a:folHlink>
      <a:srgbClr val="7F7F7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923</TotalTime>
  <Words>416</Words>
  <Application>Microsoft Office PowerPoint</Application>
  <PresentationFormat>Widescreen</PresentationFormat>
  <Paragraphs>55</Paragraphs>
  <Slides>13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Century Schoolbook</vt:lpstr>
      <vt:lpstr>Tempus Sans ITC</vt:lpstr>
      <vt:lpstr>Times New Roman</vt:lpstr>
      <vt:lpstr>Wingdings 2</vt:lpstr>
      <vt:lpstr>思源黑体 CN Normal</vt:lpstr>
      <vt:lpstr>亮亮图文旗舰店https://liangliangtuwen.tmall.com</vt:lpstr>
      <vt:lpstr>PowerPoint Presentation</vt:lpstr>
      <vt:lpstr>PowerPoint Presentation</vt:lpstr>
      <vt:lpstr>Mục tiêu</vt:lpstr>
      <vt:lpstr>Hoạt động mở đầu (Khởi động)</vt:lpstr>
      <vt:lpstr>Hoạt động hình thành kiến thức mới</vt:lpstr>
      <vt:lpstr>Hoạt động hình thành kiến thức mới</vt:lpstr>
      <vt:lpstr>Hoạt động hình thành kiến thức mới</vt:lpstr>
      <vt:lpstr>Hoạt động luyện tập</vt:lpstr>
      <vt:lpstr>Hoạt động luyện tập</vt:lpstr>
      <vt:lpstr>Hoạt động vận dụng</vt:lpstr>
      <vt:lpstr>Hoạt động vận dụng</vt:lpstr>
      <vt:lpstr>Hoạt động đánh giá</vt:lpstr>
      <vt:lpstr>Chúc các em có một buổi học thú vị nhé!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卡通可爱萌萌哒 教育教学模板</dc:title>
  <dc:creator>邹雪涵</dc:creator>
  <cp:lastModifiedBy>Nguyễn Hoàng Sang</cp:lastModifiedBy>
  <cp:revision>146</cp:revision>
  <dcterms:created xsi:type="dcterms:W3CDTF">2017-05-10T09:07:55Z</dcterms:created>
  <dcterms:modified xsi:type="dcterms:W3CDTF">2024-04-15T09:59:10Z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