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86" r:id="rId2"/>
    <p:sldId id="260" r:id="rId3"/>
    <p:sldId id="262" r:id="rId4"/>
    <p:sldId id="281" r:id="rId5"/>
    <p:sldId id="274" r:id="rId6"/>
    <p:sldId id="275" r:id="rId7"/>
    <p:sldId id="276" r:id="rId8"/>
    <p:sldId id="285" r:id="rId9"/>
    <p:sldId id="277" r:id="rId10"/>
    <p:sldId id="278" r:id="rId11"/>
    <p:sldId id="280" r:id="rId12"/>
    <p:sldId id="284" r:id="rId13"/>
    <p:sldId id="283" r:id="rId14"/>
    <p:sldId id="272" r:id="rId15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A821"/>
    <a:srgbClr val="8B4A89"/>
    <a:srgbClr val="6B62AB"/>
    <a:srgbClr val="D0CAE4"/>
    <a:srgbClr val="005092"/>
    <a:srgbClr val="239071"/>
    <a:srgbClr val="57C0D5"/>
    <a:srgbClr val="FFFFFF"/>
    <a:srgbClr val="D1E7E5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4052" autoAdjust="0"/>
  </p:normalViewPr>
  <p:slideViewPr>
    <p:cSldViewPr snapToGrid="0">
      <p:cViewPr varScale="1">
        <p:scale>
          <a:sx n="100" d="100"/>
          <a:sy n="100" d="100"/>
        </p:scale>
        <p:origin x="792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1294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659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210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885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500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361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751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188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2127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960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9627E85-F0F9-D90A-7390-4A8BB58F89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412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475346" y="0"/>
            <a:ext cx="5504873" cy="914400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05800" y="-18669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A74D89-F476-C55B-D70B-9CDC7AA7EC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859" t="60748" r="32154" b="19877"/>
          <a:stretch/>
        </p:blipFill>
        <p:spPr>
          <a:xfrm>
            <a:off x="310213" y="1097281"/>
            <a:ext cx="11571574" cy="51358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72F1F66-6B11-0B46-823F-C32F9B301D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433" t="74033" r="36386" b="20040"/>
          <a:stretch/>
        </p:blipFill>
        <p:spPr>
          <a:xfrm>
            <a:off x="9679745" y="4662269"/>
            <a:ext cx="1125415" cy="157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50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96296E-6 L -0.45377 -0.2652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95" y="-1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493818" y="16548"/>
            <a:ext cx="5514109" cy="64617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68808" y="749892"/>
            <a:ext cx="8317992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Hoàn thành Bài số 1 của dạng bài tập “Điền kết quả” trong chủ đề “Phép cộng”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94420E-4862-5814-A268-E8B6B381CA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3750" t="36222" r="45625" b="28445"/>
          <a:stretch/>
        </p:blipFill>
        <p:spPr>
          <a:xfrm>
            <a:off x="1143000" y="1930825"/>
            <a:ext cx="9570720" cy="4682291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23E9DEE-7B1D-62C3-5FC7-1003AFF18F6D}"/>
              </a:ext>
            </a:extLst>
          </p:cNvPr>
          <p:cNvSpPr/>
          <p:nvPr/>
        </p:nvSpPr>
        <p:spPr>
          <a:xfrm>
            <a:off x="7065264" y="3802380"/>
            <a:ext cx="384048" cy="371856"/>
          </a:xfrm>
          <a:prstGeom prst="roundRect">
            <a:avLst/>
          </a:prstGeom>
          <a:solidFill>
            <a:srgbClr val="D0CA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6B62AB"/>
                </a:solidFill>
              </a:rPr>
              <a:t>14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7CC5254-5E85-C72B-AAD4-7E2E5698D9F4}"/>
              </a:ext>
            </a:extLst>
          </p:cNvPr>
          <p:cNvSpPr/>
          <p:nvPr/>
        </p:nvSpPr>
        <p:spPr>
          <a:xfrm>
            <a:off x="7053689" y="4195153"/>
            <a:ext cx="384048" cy="371856"/>
          </a:xfrm>
          <a:prstGeom prst="roundRect">
            <a:avLst/>
          </a:prstGeom>
          <a:solidFill>
            <a:srgbClr val="D0CA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6B62AB"/>
                </a:solidFill>
              </a:rPr>
              <a:t>8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67EC4C5-DB10-67E8-1483-0C9C0A35BA60}"/>
              </a:ext>
            </a:extLst>
          </p:cNvPr>
          <p:cNvSpPr/>
          <p:nvPr/>
        </p:nvSpPr>
        <p:spPr>
          <a:xfrm>
            <a:off x="7083552" y="4601352"/>
            <a:ext cx="384048" cy="371856"/>
          </a:xfrm>
          <a:prstGeom prst="roundRect">
            <a:avLst/>
          </a:prstGeom>
          <a:solidFill>
            <a:srgbClr val="D0CA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6B62AB"/>
                </a:solidFill>
              </a:rPr>
              <a:t>9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CC1F165-BEF6-37F4-5837-7964879353BA}"/>
              </a:ext>
            </a:extLst>
          </p:cNvPr>
          <p:cNvSpPr/>
          <p:nvPr/>
        </p:nvSpPr>
        <p:spPr>
          <a:xfrm>
            <a:off x="7083552" y="5003532"/>
            <a:ext cx="384048" cy="371856"/>
          </a:xfrm>
          <a:prstGeom prst="roundRect">
            <a:avLst/>
          </a:prstGeom>
          <a:solidFill>
            <a:srgbClr val="D0CA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6B62AB"/>
                </a:solidFill>
              </a:rPr>
              <a:t>10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BA42D8A-4BD7-8C0F-B3BF-DCC829293BB9}"/>
              </a:ext>
            </a:extLst>
          </p:cNvPr>
          <p:cNvSpPr/>
          <p:nvPr/>
        </p:nvSpPr>
        <p:spPr>
          <a:xfrm>
            <a:off x="7083552" y="5405712"/>
            <a:ext cx="384048" cy="371856"/>
          </a:xfrm>
          <a:prstGeom prst="roundRect">
            <a:avLst/>
          </a:prstGeom>
          <a:solidFill>
            <a:srgbClr val="D0CA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6B62AB"/>
                </a:solidFill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13055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96296E-6 L -0.0651 -0.1729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5" y="-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-0.0651 -0.1752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5" y="-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33333E-6 L -0.0651 -0.0016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0.06393 0.17408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3" y="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0.06432 0.1729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16" y="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170546" y="-4782"/>
            <a:ext cx="5572760" cy="64617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4320" y="749892"/>
            <a:ext cx="8747760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Hoàn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1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dạng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Điền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Trừ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94420E-4862-5814-A268-E8B6B381CA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63446" t="39054" r="11498" b="30278"/>
          <a:stretch/>
        </p:blipFill>
        <p:spPr>
          <a:xfrm>
            <a:off x="2026920" y="2044107"/>
            <a:ext cx="6797040" cy="4679547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3208BFC-1F4A-0FBD-BF32-36C614610A74}"/>
              </a:ext>
            </a:extLst>
          </p:cNvPr>
          <p:cNvSpPr/>
          <p:nvPr/>
        </p:nvSpPr>
        <p:spPr>
          <a:xfrm>
            <a:off x="5135372" y="3803904"/>
            <a:ext cx="399796" cy="39624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rgbClr val="8B4A89"/>
                </a:solidFill>
              </a:rPr>
              <a:t>6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EFDF1D7-7B67-E575-E5A9-B882D3E811C5}"/>
              </a:ext>
            </a:extLst>
          </p:cNvPr>
          <p:cNvSpPr/>
          <p:nvPr/>
        </p:nvSpPr>
        <p:spPr>
          <a:xfrm>
            <a:off x="5135372" y="4271264"/>
            <a:ext cx="399796" cy="39624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rgbClr val="8B4A89"/>
                </a:solidFill>
              </a:rPr>
              <a:t>6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2D52F7F-C69C-B887-533A-6D3E1387B520}"/>
              </a:ext>
            </a:extLst>
          </p:cNvPr>
          <p:cNvSpPr/>
          <p:nvPr/>
        </p:nvSpPr>
        <p:spPr>
          <a:xfrm>
            <a:off x="5135372" y="4738624"/>
            <a:ext cx="399796" cy="39624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rgbClr val="8B4A89"/>
                </a:solidFill>
              </a:rPr>
              <a:t>7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A6AF1DE-E192-CA6F-0121-6374982049D0}"/>
              </a:ext>
            </a:extLst>
          </p:cNvPr>
          <p:cNvSpPr/>
          <p:nvPr/>
        </p:nvSpPr>
        <p:spPr>
          <a:xfrm>
            <a:off x="5135372" y="5205984"/>
            <a:ext cx="413512" cy="39624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rgbClr val="8B4A89"/>
                </a:solidFill>
              </a:rPr>
              <a:t>18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AE5EC32-1FCF-2B51-9C3C-FAF57B901D83}"/>
              </a:ext>
            </a:extLst>
          </p:cNvPr>
          <p:cNvSpPr/>
          <p:nvPr/>
        </p:nvSpPr>
        <p:spPr>
          <a:xfrm>
            <a:off x="5159248" y="5679356"/>
            <a:ext cx="413512" cy="39624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rgbClr val="8B4A89"/>
                </a:solidFill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85392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  <p:bldP spid="2" grpId="0" animBg="1"/>
      <p:bldP spid="2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379" y="1096735"/>
            <a:ext cx="10796537" cy="434612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F2F75CBF-7F6C-7E1D-FF73-2C163A293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764" y="157018"/>
            <a:ext cx="5644662" cy="646176"/>
          </a:xfrm>
        </p:spPr>
        <p:txBody>
          <a:bodyPr/>
          <a:lstStyle/>
          <a:p>
            <a:pPr marL="0" lvl="0" algn="just">
              <a:lnSpc>
                <a:spcPct val="100000"/>
              </a:lnSpc>
            </a:pP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23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96559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82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7624" y="511209"/>
            <a:ext cx="7632063" cy="1600438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2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 HỌC CÙNG MÁY TÍNH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4535" y="3206695"/>
            <a:ext cx="1000293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VUI HỌC TOÁN CÙNG MÁY TÍNH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302507" y="348544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144992" cy="3238934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iết mở chương trình Vui học Toán trong phần mềm CuuLongedu; Biết vận dụng các thao tác với chuột và kiến thức của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 Toán để hoàn thành các bài tập.</a:t>
            </a:r>
            <a:endParaRPr lang="en-US" sz="3600">
              <a:ln>
                <a:solidFill>
                  <a:srgbClr val="005092"/>
                </a:solidFill>
              </a:ln>
              <a:solidFill>
                <a:srgbClr val="005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96733"/>
            <a:ext cx="9041872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 (Khởi động)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3171" y="1014199"/>
            <a:ext cx="56512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vi-VN" sz="4000" b="1">
                <a:latin typeface="Times New Roman" panose="02020603050405020304" pitchFamily="18" charset="0"/>
                <a:ea typeface="Times New Roman" panose="02020603050405020304" pitchFamily="18" charset="0"/>
              </a:rPr>
              <a:t>Trò chơi “</a:t>
            </a:r>
            <a:r>
              <a:rPr lang="en-US" sz="4000" b="1">
                <a:latin typeface="Times New Roman" panose="02020603050405020304" pitchFamily="18" charset="0"/>
                <a:ea typeface="Times New Roman" panose="02020603050405020304" pitchFamily="18" charset="0"/>
              </a:rPr>
              <a:t>Ai nhanh hơn</a:t>
            </a:r>
            <a:r>
              <a:rPr lang="vi-VN" sz="3200" b="1"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2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4B5021C-ECC0-AE93-ACB9-FE667BFEA44E}"/>
              </a:ext>
            </a:extLst>
          </p:cNvPr>
          <p:cNvSpPr/>
          <p:nvPr/>
        </p:nvSpPr>
        <p:spPr>
          <a:xfrm>
            <a:off x="790135" y="1931665"/>
            <a:ext cx="2796345" cy="103749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60-20 =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77384D4-5D8B-C034-8848-4E99697A622E}"/>
              </a:ext>
            </a:extLst>
          </p:cNvPr>
          <p:cNvSpPr/>
          <p:nvPr/>
        </p:nvSpPr>
        <p:spPr>
          <a:xfrm>
            <a:off x="790135" y="3370098"/>
            <a:ext cx="2796345" cy="103749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38-10 =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775F7AA-1AD5-CA3A-9278-F1497E093231}"/>
              </a:ext>
            </a:extLst>
          </p:cNvPr>
          <p:cNvSpPr/>
          <p:nvPr/>
        </p:nvSpPr>
        <p:spPr>
          <a:xfrm>
            <a:off x="790135" y="4808531"/>
            <a:ext cx="2796345" cy="103749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12+43 =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AAC9CEA-E2B6-CB94-67AA-8846ECDE0A74}"/>
              </a:ext>
            </a:extLst>
          </p:cNvPr>
          <p:cNvSpPr/>
          <p:nvPr/>
        </p:nvSpPr>
        <p:spPr>
          <a:xfrm>
            <a:off x="6987735" y="1931665"/>
            <a:ext cx="2796345" cy="1037492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B4DA72C-3778-F63B-7C53-AE80ED5DC396}"/>
              </a:ext>
            </a:extLst>
          </p:cNvPr>
          <p:cNvSpPr/>
          <p:nvPr/>
        </p:nvSpPr>
        <p:spPr>
          <a:xfrm>
            <a:off x="6987734" y="3400957"/>
            <a:ext cx="2796345" cy="1037492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55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D100F40-D9D9-FBD1-0B3E-2A45748C0C35}"/>
              </a:ext>
            </a:extLst>
          </p:cNvPr>
          <p:cNvSpPr/>
          <p:nvPr/>
        </p:nvSpPr>
        <p:spPr>
          <a:xfrm>
            <a:off x="6987733" y="4985917"/>
            <a:ext cx="2796345" cy="1037492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400480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6 L -0.27526 -0.442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63" y="-2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07407E-6 L -0.27526 0.2118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63" y="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07407E-6 L -0.27526 0.2118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63" y="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14" grpId="0" animBg="1"/>
      <p:bldP spid="15" grpId="0" animBg="1"/>
      <p:bldP spid="16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934450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0050" y="917466"/>
            <a:ext cx="89344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iới thiệu và thực hiện thao tác mẫu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với chương trình </a:t>
            </a:r>
            <a:r>
              <a:rPr lang="en-US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Vui học Toán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trong phần mềm </a:t>
            </a:r>
            <a:r>
              <a:rPr lang="en-US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CuuLongedu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6047" y="1994684"/>
            <a:ext cx="4265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Thực hiện như hình:</a:t>
            </a:r>
            <a:endParaRPr lang="en-US" sz="36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4D9C06-EB0C-75C1-1F44-BCEC7DF44C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9002" y="2641015"/>
            <a:ext cx="5805423" cy="387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18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934450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0050" y="879366"/>
            <a:ext cx="89344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iới thiệu và thực hiện thao tác mẫu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với chương trình Vui học Toán trong phần mềm CuuLongedu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D7D1A-D890-A116-6FEE-CBAA94F676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708" y="2647513"/>
            <a:ext cx="8934449" cy="421048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49323BF-C1A7-1D75-B063-1A945C3DA7EE}"/>
              </a:ext>
            </a:extLst>
          </p:cNvPr>
          <p:cNvSpPr/>
          <p:nvPr/>
        </p:nvSpPr>
        <p:spPr>
          <a:xfrm>
            <a:off x="165544" y="1796832"/>
            <a:ext cx="61318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Thực hiện các bước như hình:</a:t>
            </a:r>
            <a:endParaRPr lang="en-US" sz="36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710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934450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0050" y="917466"/>
            <a:ext cx="89344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iới thiệu và thực hiện thao tác mẫu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với chương trình Vui học Toán trong phần mềm CuuLongedu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42950" y="1994684"/>
            <a:ext cx="10058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3: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0A3F91-AFA7-AA62-FFAD-F19C99166A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944" y="2912150"/>
            <a:ext cx="8257561" cy="358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85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934450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0050" y="917466"/>
            <a:ext cx="89344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iới thiệu và thực hiện thao tác mẫu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với chương trình Vui học Toán trong phần mềm CuuLongedu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505EAE-EC34-6765-663C-D02B30938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144" y="2211600"/>
            <a:ext cx="8283062" cy="42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2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549237" y="0"/>
            <a:ext cx="5495636" cy="914400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7462A03-BD26-EEE2-1D4C-A086DEC3E9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583" t="38148" r="22893" b="39669"/>
          <a:stretch/>
        </p:blipFill>
        <p:spPr>
          <a:xfrm>
            <a:off x="152400" y="1157737"/>
            <a:ext cx="11582400" cy="4816845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699293F-891E-F48F-AFE6-CAB23155DBA1}"/>
              </a:ext>
            </a:extLst>
          </p:cNvPr>
          <p:cNvCxnSpPr>
            <a:cxnSpLocks/>
          </p:cNvCxnSpPr>
          <p:nvPr/>
        </p:nvCxnSpPr>
        <p:spPr>
          <a:xfrm>
            <a:off x="2164080" y="3566160"/>
            <a:ext cx="6644640" cy="807720"/>
          </a:xfrm>
          <a:prstGeom prst="straightConnector1">
            <a:avLst/>
          </a:prstGeom>
          <a:ln w="571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1683643-D732-37BF-7601-A8F1953D7BB8}"/>
              </a:ext>
            </a:extLst>
          </p:cNvPr>
          <p:cNvCxnSpPr>
            <a:cxnSpLocks/>
          </p:cNvCxnSpPr>
          <p:nvPr/>
        </p:nvCxnSpPr>
        <p:spPr>
          <a:xfrm>
            <a:off x="4800600" y="3566160"/>
            <a:ext cx="2004060" cy="937762"/>
          </a:xfrm>
          <a:prstGeom prst="straightConnector1">
            <a:avLst/>
          </a:prstGeom>
          <a:ln w="57150"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76497ACF-5BF4-C170-B6D3-EAFEBCB99FE5}"/>
              </a:ext>
            </a:extLst>
          </p:cNvPr>
          <p:cNvCxnSpPr>
            <a:cxnSpLocks/>
          </p:cNvCxnSpPr>
          <p:nvPr/>
        </p:nvCxnSpPr>
        <p:spPr>
          <a:xfrm flipH="1">
            <a:off x="5166360" y="3566159"/>
            <a:ext cx="2362200" cy="937763"/>
          </a:xfrm>
          <a:prstGeom prst="straightConnector1">
            <a:avLst/>
          </a:prstGeom>
          <a:ln w="57150">
            <a:solidFill>
              <a:schemeClr val="accent4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9" name="Straight Arrow Connector 9218">
            <a:extLst>
              <a:ext uri="{FF2B5EF4-FFF2-40B4-BE49-F238E27FC236}">
                <a16:creationId xmlns:a16="http://schemas.microsoft.com/office/drawing/2014/main" id="{50D2F98D-E7EE-E3EC-9D21-E6C4AEA21FD9}"/>
              </a:ext>
            </a:extLst>
          </p:cNvPr>
          <p:cNvCxnSpPr>
            <a:cxnSpLocks/>
          </p:cNvCxnSpPr>
          <p:nvPr/>
        </p:nvCxnSpPr>
        <p:spPr>
          <a:xfrm flipH="1">
            <a:off x="3093720" y="3679454"/>
            <a:ext cx="6934200" cy="824468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779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1366</TotalTime>
  <Words>316</Words>
  <Application>Microsoft Office PowerPoint</Application>
  <PresentationFormat>Widescreen</PresentationFormat>
  <Paragraphs>56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hình thành kiến thức mới</vt:lpstr>
      <vt:lpstr>Hoạt động hình thành kiến thức mới</vt:lpstr>
      <vt:lpstr>Hoạt động hình thành kiến thức mới</vt:lpstr>
      <vt:lpstr>Hoạt động luyện tập</vt:lpstr>
      <vt:lpstr>Hoạt động luyện tập</vt:lpstr>
      <vt:lpstr>Hoạt động vận dụng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215</cp:revision>
  <dcterms:created xsi:type="dcterms:W3CDTF">2017-05-10T09:07:55Z</dcterms:created>
  <dcterms:modified xsi:type="dcterms:W3CDTF">2024-04-15T10:19:04Z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