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9" r:id="rId2"/>
    <p:sldId id="260" r:id="rId3"/>
    <p:sldId id="262" r:id="rId4"/>
    <p:sldId id="263" r:id="rId5"/>
    <p:sldId id="264" r:id="rId6"/>
    <p:sldId id="265" r:id="rId7"/>
    <p:sldId id="271" r:id="rId8"/>
    <p:sldId id="274" r:id="rId9"/>
    <p:sldId id="275" r:id="rId10"/>
    <p:sldId id="276" r:id="rId11"/>
    <p:sldId id="278" r:id="rId12"/>
    <p:sldId id="272" r:id="rId13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32F9"/>
    <a:srgbClr val="89FB10"/>
    <a:srgbClr val="FD306D"/>
    <a:srgbClr val="A92BF8"/>
    <a:srgbClr val="1CFBF5"/>
    <a:srgbClr val="FDD27C"/>
    <a:srgbClr val="20FD63"/>
    <a:srgbClr val="85FD0B"/>
    <a:srgbClr val="FDCC38"/>
    <a:srgbClr val="005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2" autoAdjust="0"/>
    <p:restoredTop sz="98912" autoAdjust="0"/>
  </p:normalViewPr>
  <p:slideViewPr>
    <p:cSldViewPr snapToGrid="0">
      <p:cViewPr varScale="1">
        <p:scale>
          <a:sx n="107" d="100"/>
          <a:sy n="107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124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思源黑体 CN Normal" panose="020B0400000000000000" pitchFamily="34" charset="-122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66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思源黑体 CN Normal" panose="020B0400000000000000" pitchFamily="34" charset="-122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5"/>
              <a:t>亮亮图文旗舰店</a:t>
            </a:r>
            <a:r>
              <a:rPr lang="en-US" altLang="zh-CN" sz="1865"/>
              <a:t>https://liangliangtuwen.tmall.com</a:t>
            </a: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  <a:latin typeface="思源黑体 CN Normal" panose="020B0400000000000000" pitchFamily="34" charset="-122"/>
              </a:rPr>
              <a:pPr defTabSz="1217295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734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4228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DAEED1-DB3D-437D-B33B-48D910553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210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8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39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54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942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541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6340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179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7F35CC-AECF-450E-A632-155F605872F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972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alphaModFix amt="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98EEC2-73FB-EF4E-EE96-09A2AE9369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400" y="0"/>
            <a:ext cx="3389670" cy="10181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8D07D7-2812-CCE9-473C-F5FE42CA9D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400" y="0"/>
            <a:ext cx="3389670" cy="10181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F696851-F84E-A070-7E1C-98E1A219EE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400" y="0"/>
            <a:ext cx="3389670" cy="10181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44" y="93314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968" y="345894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F2048C-66AB-B4ED-B0CA-AB979AD7EA2D}"/>
              </a:ext>
            </a:extLst>
          </p:cNvPr>
          <p:cNvSpPr/>
          <p:nvPr userDrawn="1"/>
        </p:nvSpPr>
        <p:spPr>
          <a:xfrm>
            <a:off x="9046464" y="1414272"/>
            <a:ext cx="2307336" cy="10485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C4D47C-F26B-7C7D-A649-59258CBFC1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400" y="-15766"/>
            <a:ext cx="3389670" cy="10181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8D79268-D38A-E8AF-3882-A8512935C3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400" y="0"/>
            <a:ext cx="3389670" cy="10181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3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98A730-590B-11DE-9884-503185E070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400" y="0"/>
            <a:ext cx="3389670" cy="10181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583FDC-252B-7EF0-8A82-00065E58B1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400" y="0"/>
            <a:ext cx="3389670" cy="10181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D1E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5999DB6-3436-E7D5-7811-E2EF06937C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400" y="15766"/>
            <a:ext cx="3389670" cy="10181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3pPr>
            <a:lvl4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4pPr>
            <a:lvl5pPr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51227C-ECDC-565B-586C-E642148324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400" y="0"/>
            <a:ext cx="3389670" cy="10181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BB34F0-E39E-3557-00DE-C4FC0FF3A2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400" y="0"/>
            <a:ext cx="3389670" cy="101812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 smtClean="0"/>
              <a:pPr>
                <a:defRPr/>
              </a:pPr>
              <a:t>2024/4/15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162393"/>
            <a:ext cx="10680700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82DEB7-A0C2-F244-74AF-8586BFB4B78D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400" y="0"/>
            <a:ext cx="3389670" cy="10181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microsoft.com/office/2007/relationships/hdphoto" Target="../media/hdphoto7.wdp"/><Relationship Id="rId5" Type="http://schemas.openxmlformats.org/officeDocument/2006/relationships/image" Target="../media/image12.png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E5EC88-99A9-9A89-7CCE-DAD0D1B5BA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24" y="0"/>
            <a:ext cx="4858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683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2738" t="14694" r="2381" b="14621"/>
          <a:stretch/>
        </p:blipFill>
        <p:spPr>
          <a:xfrm>
            <a:off x="273837" y="2824209"/>
            <a:ext cx="5506901" cy="32820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2660" t="14844" r="2016" b="16810"/>
          <a:stretch/>
        </p:blipFill>
        <p:spPr>
          <a:xfrm>
            <a:off x="6187394" y="2824208"/>
            <a:ext cx="5487856" cy="314785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73839" y="1084161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khởi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chương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CuuLongedu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73839" y="1442391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endParaRPr lang="en-US" b="1" i="1" dirty="0"/>
          </a:p>
        </p:txBody>
      </p:sp>
      <p:sp>
        <p:nvSpPr>
          <p:cNvPr id="9" name="Oval 8"/>
          <p:cNvSpPr/>
          <p:nvPr/>
        </p:nvSpPr>
        <p:spPr>
          <a:xfrm>
            <a:off x="3443288" y="5154854"/>
            <a:ext cx="623887" cy="5953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709495" y="4904292"/>
            <a:ext cx="780011" cy="44679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73839" y="1827915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3: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gõ</a:t>
            </a:r>
            <a:r>
              <a:rPr lang="en-US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mà</a:t>
            </a:r>
            <a:r>
              <a:rPr lang="en-US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muốn</a:t>
            </a:r>
            <a:endParaRPr lang="en-US" b="1" i="1" dirty="0"/>
          </a:p>
        </p:txBody>
      </p:sp>
      <p:sp>
        <p:nvSpPr>
          <p:cNvPr id="20" name="Oval 19"/>
          <p:cNvSpPr/>
          <p:nvPr/>
        </p:nvSpPr>
        <p:spPr>
          <a:xfrm>
            <a:off x="10388845" y="3046532"/>
            <a:ext cx="504825" cy="47148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9834770" y="2891832"/>
            <a:ext cx="631154" cy="35386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0291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11" grpId="0"/>
      <p:bldP spid="12" grpId="0"/>
      <p:bldP spid="9" grpId="0" animBg="1"/>
      <p:bldP spid="9" grpId="1" animBg="1"/>
      <p:bldP spid="18" grpId="0"/>
      <p:bldP spid="20" grpId="0" animBg="1"/>
      <p:bldP spid="2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773723" y="0"/>
            <a:ext cx="6594231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789" y="1210384"/>
            <a:ext cx="8738618" cy="4663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1054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 noGrp="1"/>
          </p:cNvSpPr>
          <p:nvPr>
            <p:ph type="title"/>
          </p:nvPr>
        </p:nvSpPr>
        <p:spPr>
          <a:xfrm>
            <a:off x="1919536" y="2965594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Chúc các em có một buổi học thú vị nhé</a:t>
            </a:r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Century Schoolbook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82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93315" y="511209"/>
            <a:ext cx="6920681" cy="1600438"/>
          </a:xfrm>
          <a:prstGeom prst="round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 1</a:t>
            </a:r>
          </a:p>
          <a:p>
            <a:pPr algn="ctr"/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 LẠI VỚI MÁY TÍNH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18500" y="3206695"/>
            <a:ext cx="655500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vi-V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2: HÀNG PHÍM CƠ SỞ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038737" y="635994"/>
            <a:ext cx="2889957" cy="917466"/>
          </a:xfrm>
        </p:spPr>
        <p:txBody>
          <a:bodyPr/>
          <a:lstStyle/>
          <a:p>
            <a:pPr marL="0" lvl="0" algn="just"/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zh-CN" sz="4800" b="1" i="0" u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4800" b="1" i="0" u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iêu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345968" y="2003626"/>
            <a:ext cx="11144992" cy="2934133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38100">
            <a:solidFill>
              <a:srgbClr val="57C0D5"/>
            </a:solidFill>
          </a:ln>
        </p:spPr>
        <p:txBody>
          <a:bodyPr/>
          <a:lstStyle/>
          <a:p>
            <a:pPr lvl="0" algn="l">
              <a:lnSpc>
                <a:spcPct val="100000"/>
              </a:lnSpc>
            </a:pPr>
            <a:r>
              <a:rPr lang="vi-VN" sz="3600" dirty="0">
                <a:ln>
                  <a:solidFill>
                    <a:srgbClr val="005092"/>
                  </a:solidFill>
                </a:ln>
                <a:solidFill>
                  <a:srgbClr val="0050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nhận diện được các phím ở hàng phím cơ sở; Biết cách đặt tay và gõ các phím ở hàng phím cơ sở đúng cách; Biết luyện gõ các phím ở hàng phím cơ sở với phần mềm CuuLongedu</a:t>
            </a:r>
            <a:endParaRPr lang="en-US" sz="3600" i="0" u="none" dirty="0">
              <a:ln>
                <a:solidFill>
                  <a:srgbClr val="005092"/>
                </a:solidFill>
              </a:ln>
              <a:solidFill>
                <a:srgbClr val="0050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97651" y="0"/>
            <a:ext cx="8734097" cy="917466"/>
          </a:xfrm>
        </p:spPr>
        <p:txBody>
          <a:bodyPr/>
          <a:lstStyle/>
          <a:p>
            <a:pPr marL="0" lvl="0" algn="just"/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48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91977" y="1051487"/>
            <a:ext cx="7519431" cy="6783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600" b="1" dirty="0" err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3600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3600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khởi</a:t>
            </a:r>
            <a:r>
              <a:rPr lang="en-US" sz="3600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3600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 “Ai </a:t>
            </a:r>
            <a:r>
              <a:rPr lang="en-US" sz="3600" b="1" dirty="0" err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nhanh</a:t>
            </a:r>
            <a:r>
              <a:rPr lang="en-US" sz="3600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hơn</a:t>
            </a:r>
            <a:r>
              <a:rPr lang="en-US" sz="3600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”.</a:t>
            </a:r>
            <a:endParaRPr lang="en-US" sz="3200" dirty="0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66653" y="1863835"/>
            <a:ext cx="88586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iáo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viên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sẽ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chiếu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vi-VN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dirty="0"/>
          </a:p>
        </p:txBody>
      </p:sp>
      <p:pic>
        <p:nvPicPr>
          <p:cNvPr id="11" name="Picture 10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23545" y="2542229"/>
            <a:ext cx="8544910" cy="396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64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5154" y="1124430"/>
            <a:ext cx="11781692" cy="46166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Em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thảo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46047" y="1834932"/>
            <a:ext cx="65790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Theo em hàng phím cơ sở là hàng phím nào trên bàn phím?</a:t>
            </a: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146048" y="2752398"/>
            <a:ext cx="59679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Trên hàng phím cơ sở gồm những phím nào?</a:t>
            </a:r>
            <a:endParaRPr lang="en-US" sz="20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5001" y="3300532"/>
            <a:ext cx="9679432" cy="330346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62100" y="5359400"/>
            <a:ext cx="1651000" cy="304800"/>
          </a:xfrm>
          <a:prstGeom prst="rect">
            <a:avLst/>
          </a:prstGeom>
          <a:noFill/>
          <a:ln w="38100">
            <a:solidFill>
              <a:srgbClr val="1232F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990975" y="5359400"/>
            <a:ext cx="1651000" cy="304800"/>
          </a:xfrm>
          <a:prstGeom prst="rect">
            <a:avLst/>
          </a:prstGeom>
          <a:noFill/>
          <a:ln w="38100">
            <a:solidFill>
              <a:srgbClr val="1232F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78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  <p:bldP spid="8" grpId="0"/>
      <p:bldP spid="9" grpId="0"/>
      <p:bldP spid="3" grpId="0" animBg="1"/>
      <p:bldP spid="3" grpId="1" animBg="1"/>
      <p:bldP spid="10" grpId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932985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56607" y="1204677"/>
            <a:ext cx="10678785" cy="88639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nhanh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lẹ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mắt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 :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vi-V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Giáo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viên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chiếu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đặt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hàng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cơ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sở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5719" y="2378285"/>
            <a:ext cx="8034020" cy="411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61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1" y="0"/>
            <a:ext cx="9038492" cy="917466"/>
          </a:xfrm>
        </p:spPr>
        <p:txBody>
          <a:bodyPr/>
          <a:lstStyle/>
          <a:p>
            <a:pPr marL="0" lvl="0" algn="just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zh-CN" sz="4400" b="1" i="0" u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9184" y="1072742"/>
            <a:ext cx="11171154" cy="95256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nhanh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lẹ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mắt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” :</a:t>
            </a: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vi-VN" sz="26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en-US" sz="2600" b="1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Giáo</a:t>
            </a:r>
            <a:r>
              <a:rPr lang="en-US" sz="26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viên</a:t>
            </a:r>
            <a:r>
              <a:rPr lang="en-US" sz="26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6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chiếu</a:t>
            </a:r>
            <a:r>
              <a:rPr lang="en-US" sz="26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đặt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hàng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phím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cơ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sở</a:t>
            </a:r>
            <a:r>
              <a:rPr lang="en-US" sz="2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51495"/>
          <a:stretch/>
        </p:blipFill>
        <p:spPr>
          <a:xfrm>
            <a:off x="329184" y="2554494"/>
            <a:ext cx="5233416" cy="3516106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51743"/>
          <a:stretch/>
        </p:blipFill>
        <p:spPr>
          <a:xfrm>
            <a:off x="6192011" y="2554494"/>
            <a:ext cx="5622617" cy="351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90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527598" y="2466767"/>
            <a:ext cx="325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5" name="Rectangle 4"/>
          <p:cNvSpPr/>
          <p:nvPr/>
        </p:nvSpPr>
        <p:spPr>
          <a:xfrm>
            <a:off x="661120" y="1125528"/>
            <a:ext cx="88730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Viết chữ cái ở hàng phím cơ sở vào  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vi-VN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thích hợp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1488" t="58966" r="31131" b="16629"/>
          <a:stretch/>
        </p:blipFill>
        <p:spPr>
          <a:xfrm>
            <a:off x="1538514" y="1885982"/>
            <a:ext cx="8873004" cy="4634309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2409372" y="2697599"/>
            <a:ext cx="547188" cy="586621"/>
          </a:xfrm>
          <a:prstGeom prst="ellipse">
            <a:avLst/>
          </a:prstGeom>
          <a:solidFill>
            <a:srgbClr val="FDCC3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</a:p>
        </p:txBody>
      </p:sp>
      <p:sp>
        <p:nvSpPr>
          <p:cNvPr id="19" name="Oval 18"/>
          <p:cNvSpPr/>
          <p:nvPr/>
        </p:nvSpPr>
        <p:spPr>
          <a:xfrm>
            <a:off x="3161981" y="2135033"/>
            <a:ext cx="560614" cy="614442"/>
          </a:xfrm>
          <a:prstGeom prst="ellipse">
            <a:avLst/>
          </a:prstGeom>
          <a:solidFill>
            <a:srgbClr val="89FB1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</a:p>
        </p:txBody>
      </p:sp>
      <p:sp>
        <p:nvSpPr>
          <p:cNvPr id="20" name="Oval 19"/>
          <p:cNvSpPr/>
          <p:nvPr/>
        </p:nvSpPr>
        <p:spPr>
          <a:xfrm>
            <a:off x="4078434" y="2303439"/>
            <a:ext cx="478972" cy="553601"/>
          </a:xfrm>
          <a:prstGeom prst="ellipse">
            <a:avLst/>
          </a:prstGeom>
          <a:solidFill>
            <a:srgbClr val="20FD6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</a:p>
        </p:txBody>
      </p:sp>
      <p:sp>
        <p:nvSpPr>
          <p:cNvPr id="22" name="Oval 21"/>
          <p:cNvSpPr/>
          <p:nvPr/>
        </p:nvSpPr>
        <p:spPr>
          <a:xfrm>
            <a:off x="7273623" y="2287126"/>
            <a:ext cx="547188" cy="586621"/>
          </a:xfrm>
          <a:prstGeom prst="ellipse">
            <a:avLst/>
          </a:prstGeom>
          <a:solidFill>
            <a:srgbClr val="1CFB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</a:p>
        </p:txBody>
      </p:sp>
      <p:sp>
        <p:nvSpPr>
          <p:cNvPr id="23" name="Oval 22"/>
          <p:cNvSpPr/>
          <p:nvPr/>
        </p:nvSpPr>
        <p:spPr>
          <a:xfrm>
            <a:off x="8156804" y="2137011"/>
            <a:ext cx="547188" cy="586621"/>
          </a:xfrm>
          <a:prstGeom prst="ellipse">
            <a:avLst/>
          </a:prstGeom>
          <a:solidFill>
            <a:srgbClr val="1232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</a:p>
        </p:txBody>
      </p:sp>
      <p:sp>
        <p:nvSpPr>
          <p:cNvPr id="24" name="Oval 23"/>
          <p:cNvSpPr/>
          <p:nvPr/>
        </p:nvSpPr>
        <p:spPr>
          <a:xfrm>
            <a:off x="8919309" y="2709189"/>
            <a:ext cx="547188" cy="586621"/>
          </a:xfrm>
          <a:prstGeom prst="ellipse">
            <a:avLst/>
          </a:prstGeom>
          <a:solidFill>
            <a:srgbClr val="A92BF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</a:p>
        </p:txBody>
      </p:sp>
      <p:sp>
        <p:nvSpPr>
          <p:cNvPr id="25" name="Oval 24"/>
          <p:cNvSpPr/>
          <p:nvPr/>
        </p:nvSpPr>
        <p:spPr>
          <a:xfrm>
            <a:off x="9680549" y="3643670"/>
            <a:ext cx="547188" cy="586621"/>
          </a:xfrm>
          <a:prstGeom prst="ellipse">
            <a:avLst/>
          </a:prstGeom>
          <a:solidFill>
            <a:srgbClr val="FD306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05383" y="3999458"/>
            <a:ext cx="869617" cy="400110"/>
          </a:xfrm>
          <a:prstGeom prst="rect">
            <a:avLst/>
          </a:prstGeom>
          <a:solidFill>
            <a:srgbClr val="89FB10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SPACE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003592" y="3999458"/>
            <a:ext cx="869617" cy="400110"/>
          </a:xfrm>
          <a:prstGeom prst="rect">
            <a:avLst/>
          </a:prstGeom>
          <a:solidFill>
            <a:srgbClr val="89FB10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SPACE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AE38705-D8DD-1365-DFA5-27FFF3B905FD}"/>
              </a:ext>
            </a:extLst>
          </p:cNvPr>
          <p:cNvSpPr/>
          <p:nvPr/>
        </p:nvSpPr>
        <p:spPr>
          <a:xfrm>
            <a:off x="6124771" y="1154700"/>
            <a:ext cx="458303" cy="45830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31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5" grpId="0"/>
      <p:bldP spid="10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1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797143" cy="917466"/>
          </a:xfrm>
        </p:spPr>
        <p:txBody>
          <a:bodyPr/>
          <a:lstStyle/>
          <a:p>
            <a:pPr marL="0" lvl="0" algn="just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  <a:endParaRPr lang="en-US" altLang="zh-CN" sz="4800" b="1" i="0" u="none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7188" y="1038241"/>
            <a:ext cx="871091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>
                <a:ln w="0"/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Để chuyển sang bài luyện tập gõ phím khác, em chọn: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D02F80-FFC7-64F6-8EE3-055C7575C3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15875" t="42639" r="16125" b="30278"/>
          <a:stretch/>
        </p:blipFill>
        <p:spPr>
          <a:xfrm>
            <a:off x="233470" y="2729156"/>
            <a:ext cx="11725059" cy="2626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26497" y="4434115"/>
            <a:ext cx="659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02211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3" grpId="0"/>
      <p:bldP spid="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F46BBF5-F625-4E53-9829-E61C7D6C472A}"/>
  <p:tag name="GENSWF_ADVANCE_TIME" val="15.000"/>
  <p:tag name="TIMING" val="|0.001"/>
  <p:tag name="ISPRING_CUSTOM_TIMING_USED" val="1"/>
  <p:tag name="ISPRING_SLIDE_ID_2" val="{F8FADD59-B3E0-4CB5-AFDD-1F2D9FD189B7}"/>
</p:tagLst>
</file>

<file path=ppt/theme/theme1.xml><?xml version="1.0" encoding="utf-8"?>
<a:theme xmlns:a="http://schemas.openxmlformats.org/drawingml/2006/main" name="亮亮图文旗舰店https://liangliangtuwen.tmall.com">
  <a:themeElements>
    <a:clrScheme name="自定义 108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6CBCBC"/>
      </a:accent1>
      <a:accent2>
        <a:srgbClr val="3DCEB5"/>
      </a:accent2>
      <a:accent3>
        <a:srgbClr val="3DB7CF"/>
      </a:accent3>
      <a:accent4>
        <a:srgbClr val="E676A9"/>
      </a:accent4>
      <a:accent5>
        <a:srgbClr val="BAB65E"/>
      </a:accent5>
      <a:accent6>
        <a:srgbClr val="FFB14A"/>
      </a:accent6>
      <a:hlink>
        <a:srgbClr val="EF342B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1058</TotalTime>
  <Words>336</Words>
  <Application>Microsoft Office PowerPoint</Application>
  <PresentationFormat>Widescreen</PresentationFormat>
  <Paragraphs>51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Century Schoolbook</vt:lpstr>
      <vt:lpstr>Tempus Sans ITC</vt:lpstr>
      <vt:lpstr>Times New Roman</vt:lpstr>
      <vt:lpstr>Wingdings 2</vt:lpstr>
      <vt:lpstr>思源黑体 CN Normal</vt:lpstr>
      <vt:lpstr>亮亮图文旗舰店https://liangliangtuwen.tmall.com</vt:lpstr>
      <vt:lpstr>PowerPoint Presentation</vt:lpstr>
      <vt:lpstr>PowerPoint Presentation</vt:lpstr>
      <vt:lpstr>Mục tiêu</vt:lpstr>
      <vt:lpstr>Hoạt động mở đầu (Khởi động)</vt:lpstr>
      <vt:lpstr>Hoạt động hình thành kiến thức mới</vt:lpstr>
      <vt:lpstr>Hoạt động hình thành kiến thức mới</vt:lpstr>
      <vt:lpstr>Hoạt động hình thành kiến thức mới</vt:lpstr>
      <vt:lpstr>Hoạt động luyện tập</vt:lpstr>
      <vt:lpstr>Hoạt động luyện tập</vt:lpstr>
      <vt:lpstr>Hoạt động vận dụng</vt:lpstr>
      <vt:lpstr>Hoạt động đánh giá</vt:lpstr>
      <vt:lpstr>Chúc các em có một buổi học thú vị nhé!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卡通可爱萌萌哒 教育教学模板</dc:title>
  <dc:creator>邹雪涵</dc:creator>
  <cp:lastModifiedBy>Nguyễn Hoàng Sang</cp:lastModifiedBy>
  <cp:revision>166</cp:revision>
  <dcterms:created xsi:type="dcterms:W3CDTF">2017-05-10T09:07:55Z</dcterms:created>
  <dcterms:modified xsi:type="dcterms:W3CDTF">2024-04-15T10:41:21Z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