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4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69" r:id="rId10"/>
    <p:sldId id="270" r:id="rId11"/>
    <p:sldId id="273" r:id="rId12"/>
    <p:sldId id="271" r:id="rId13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389"/>
    <a:srgbClr val="005092"/>
    <a:srgbClr val="239071"/>
    <a:srgbClr val="57C0D5"/>
    <a:srgbClr val="FCA821"/>
    <a:srgbClr val="FFFFFF"/>
    <a:srgbClr val="D1E7E5"/>
    <a:srgbClr val="F2F2F2"/>
    <a:srgbClr val="F9FCFB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1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70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4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241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460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12C45E-1116-45F2-6E25-C8A692B58C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59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655278" y="-115833"/>
            <a:ext cx="5715000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2414" y="1085919"/>
            <a:ext cx="9214729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2. Nghe giảng và hoàn thành các bài tập của Bài 4, Bài 5 trong Chủ đề 1:</a:t>
            </a:r>
            <a:endParaRPr lang="en-US" sz="4000" b="1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8250" y="2577811"/>
            <a:ext cx="10172700" cy="393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46785" y="109330"/>
            <a:ext cx="5662246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742" y="1398992"/>
            <a:ext cx="9688515" cy="3886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570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3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TẬP TRỰC TUYẾN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42650" y="3206695"/>
            <a:ext cx="690669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NHÀ TOÁN HỌC NHÍ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038737" y="583241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mở và thoát khỏi trang “Nhà toán học nhí”; Biết cách học Toán với trang “Nhà toán học nhí”.</a:t>
            </a:r>
            <a:endParaRPr lang="en-US" sz="3600" i="0" u="none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94488" y="21212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2054" y="1665104"/>
            <a:ext cx="11229895" cy="630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5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Internet giúp ta học tập những môn học nào?</a:t>
            </a:r>
            <a:endParaRPr lang="en-US" sz="35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2055" y="2862431"/>
            <a:ext cx="11229894" cy="1708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Vậy muốn biết máy tính có thể giúp học tập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thêm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được những gì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 đề 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 –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tuyến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5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5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2054" y="5136976"/>
            <a:ext cx="11229895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5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 thiệu qua các nội dung mà học sinh sẽ được học trong bài 9: Nhà Toán Học Nhí, sẽ là bài học tiếp theo trong chủ đề.</a:t>
            </a:r>
            <a:endParaRPr lang="en-US" sz="350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-196012"/>
            <a:ext cx="900332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7995" y="917466"/>
            <a:ext cx="6306535" cy="6309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500" b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vi-VN" sz="3500" b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 trang “Nhà</a:t>
            </a:r>
            <a:r>
              <a:rPr lang="en-US" sz="3500" b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toán</a:t>
            </a:r>
            <a:r>
              <a:rPr lang="vi-VN" sz="3500" b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học nhí”</a:t>
            </a:r>
            <a:endParaRPr lang="en-US" sz="3500" b="1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19149" y="1577572"/>
            <a:ext cx="9384393" cy="830997"/>
            <a:chOff x="819149" y="1577572"/>
            <a:chExt cx="9384393" cy="830997"/>
          </a:xfrm>
        </p:grpSpPr>
        <p:sp>
          <p:nvSpPr>
            <p:cNvPr id="10" name="Rectangle 9"/>
            <p:cNvSpPr/>
            <p:nvPr/>
          </p:nvSpPr>
          <p:spPr>
            <a:xfrm>
              <a:off x="819149" y="1577572"/>
              <a:ext cx="9384393" cy="830997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en-US" b="1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Giới thiệu thao tác: Trên màn hình nền, nháy đúp chuột vào     , em sẽ thấy xuất hiện cửa sổ:</a:t>
              </a:r>
            </a:p>
          </p:txBody>
        </p:sp>
        <p:pic>
          <p:nvPicPr>
            <p:cNvPr id="13" name="Picture 12"/>
            <p:cNvPicPr/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709191" y="1577572"/>
              <a:ext cx="500487" cy="49915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3E6D135-F2AD-2917-DD41-2F87FEA9B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4626" y="2549664"/>
            <a:ext cx="8095238" cy="4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8978902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7999" y="960700"/>
            <a:ext cx="8978901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Học toán với trang “Nhà toán học nhí”:</a:t>
            </a:r>
            <a:endParaRPr lang="en-US" sz="4000"/>
          </a:p>
        </p:txBody>
      </p:sp>
      <p:sp>
        <p:nvSpPr>
          <p:cNvPr id="2" name="Rectangle 1"/>
          <p:cNvSpPr/>
          <p:nvPr/>
        </p:nvSpPr>
        <p:spPr>
          <a:xfrm>
            <a:off x="165099" y="2131368"/>
            <a:ext cx="7778750" cy="64633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1: Nháy chuột chọn Toán</a:t>
            </a:r>
            <a:endParaRPr lang="en-US" sz="3600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5099" y="3205172"/>
            <a:ext cx="8369301" cy="72943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600"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Nháy chuột chọn bài học.</a:t>
            </a:r>
            <a:endParaRPr lang="en-US" sz="3200" b="1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5099" y="5435879"/>
            <a:ext cx="11379201" cy="64633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4: Chọn một trong các bài</a:t>
            </a:r>
            <a:r>
              <a:rPr lang="en-US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luyện tập để thực hiện.</a:t>
            </a:r>
            <a:endParaRPr lang="en-US" sz="36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8FDED8-DED4-C236-E97E-707994E91F41}"/>
              </a:ext>
            </a:extLst>
          </p:cNvPr>
          <p:cNvGrpSpPr/>
          <p:nvPr/>
        </p:nvGrpSpPr>
        <p:grpSpPr>
          <a:xfrm>
            <a:off x="165099" y="4362075"/>
            <a:ext cx="11855451" cy="646331"/>
            <a:chOff x="165099" y="4362075"/>
            <a:chExt cx="11855451" cy="646331"/>
          </a:xfrm>
        </p:grpSpPr>
        <p:sp>
          <p:nvSpPr>
            <p:cNvPr id="11" name="Rectangle 10"/>
            <p:cNvSpPr/>
            <p:nvPr/>
          </p:nvSpPr>
          <p:spPr>
            <a:xfrm>
              <a:off x="165099" y="4362075"/>
              <a:ext cx="11855451" cy="646331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vi-VN" sz="36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Bước 3: Nháy chuột vào nút lệnh</a:t>
              </a:r>
              <a:r>
                <a:rPr lang="en-US" sz="36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</a:t>
              </a:r>
              <a:r>
                <a:rPr lang="vi-VN" sz="36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để nghe bài giảng.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F0B6C60-A25F-4F49-AEA3-65CABBFC92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8227" t="40503" r="33875" b="37544"/>
            <a:stretch/>
          </p:blipFill>
          <p:spPr>
            <a:xfrm>
              <a:off x="7162800" y="4401088"/>
              <a:ext cx="363506" cy="568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26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2" grpId="0" animBg="1"/>
      <p:bldP spid="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4875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1800" y="917466"/>
            <a:ext cx="8616950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Thoát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khỏi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nhí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”:</a:t>
            </a:r>
            <a:endParaRPr lang="en-US" sz="4000" dirty="0"/>
          </a:p>
        </p:txBody>
      </p:sp>
      <p:pic>
        <p:nvPicPr>
          <p:cNvPr id="9" name="Picture 8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3050" y="3004483"/>
            <a:ext cx="6972300" cy="3643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ight Arrow 1"/>
          <p:cNvSpPr/>
          <p:nvPr/>
        </p:nvSpPr>
        <p:spPr>
          <a:xfrm rot="9388250">
            <a:off x="8267700" y="2971747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70A98A4-BFAE-CFCC-E467-5F430580E4E8}"/>
              </a:ext>
            </a:extLst>
          </p:cNvPr>
          <p:cNvGrpSpPr/>
          <p:nvPr/>
        </p:nvGrpSpPr>
        <p:grpSpPr>
          <a:xfrm>
            <a:off x="590550" y="1834932"/>
            <a:ext cx="11163300" cy="1169551"/>
            <a:chOff x="590550" y="1834932"/>
            <a:chExt cx="11163300" cy="1169551"/>
          </a:xfrm>
        </p:grpSpPr>
        <p:sp>
          <p:nvSpPr>
            <p:cNvPr id="6" name="Rectangle 5"/>
            <p:cNvSpPr/>
            <p:nvPr/>
          </p:nvSpPr>
          <p:spPr>
            <a:xfrm>
              <a:off x="590550" y="1834932"/>
              <a:ext cx="11163300" cy="1169551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Để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thoát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khỏi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trang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“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Nhà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toán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học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nhí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”,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em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nháy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chuột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vào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nút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 ở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góc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trên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bên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phải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màn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500" b="1" dirty="0" err="1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hình</a:t>
              </a:r>
              <a:r>
                <a:rPr lang="en-US" sz="3500" b="1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56C0951-C725-229E-0852-900089C7E736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l="90587" t="4821" b="84283"/>
            <a:stretch/>
          </p:blipFill>
          <p:spPr>
            <a:xfrm>
              <a:off x="2377670" y="2471003"/>
              <a:ext cx="656265" cy="39704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12289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mph" presetSubtype="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600200" y="-158651"/>
            <a:ext cx="552687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535" y="917466"/>
            <a:ext cx="9399607" cy="120032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 cầu học sinh làm bài tập cá nhân bài 1 và 2 trong sách Làm quen Tin học 2 trang 31</a:t>
            </a:r>
            <a:endParaRPr lang="en-US" sz="3600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6135" y="2241277"/>
            <a:ext cx="8942406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en-US" sz="36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 dấu “X” vào  các đáp án phù hợp:</a:t>
            </a:r>
          </a:p>
        </p:txBody>
      </p:sp>
      <p:pic>
        <p:nvPicPr>
          <p:cNvPr id="10" name="Picture 9"/>
          <p:cNvPicPr/>
          <p:nvPr/>
        </p:nvPicPr>
        <p:blipFill rotWithShape="1">
          <a:blip r:embed="rId3"/>
          <a:srcRect t="33281"/>
          <a:stretch/>
        </p:blipFill>
        <p:spPr>
          <a:xfrm>
            <a:off x="781051" y="3981450"/>
            <a:ext cx="10229850" cy="2152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87986" y="3011090"/>
            <a:ext cx="10822914" cy="64633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b="1">
                <a:solidFill>
                  <a:srgbClr val="DC53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Để nghe bài giảng em nháy chuột vào nút lệnh nào</a:t>
            </a:r>
            <a:endParaRPr lang="en-US" sz="3600" b="1">
              <a:solidFill>
                <a:srgbClr val="DC53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26873" y="5289380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>
                  <a:solidFill>
                    <a:schemeClr val="tx1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5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18" grpId="0"/>
      <p:bldP spid="7" grpId="0" animBg="1"/>
      <p:bldP spid="2" grpId="0"/>
      <p:bldP spid="2" grpId="1"/>
      <p:bldP spid="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84939" y="-8261"/>
            <a:ext cx="569741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3793" y="1130084"/>
            <a:ext cx="8875457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Nghe giảng và hoàn thành các bài tập của Bài 2 trong Chủ đề 1:</a:t>
            </a:r>
            <a:endParaRPr lang="en-US" sz="4000" b="1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5400" y="2895282"/>
            <a:ext cx="10191750" cy="348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6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8">
    <a:dk1>
      <a:srgbClr val="4D4D4D"/>
    </a:dk1>
    <a:lt1>
      <a:srgbClr val="FFFFFF"/>
    </a:lt1>
    <a:dk2>
      <a:srgbClr val="4D4D4D"/>
    </a:dk2>
    <a:lt2>
      <a:srgbClr val="FFFFFF"/>
    </a:lt2>
    <a:accent1>
      <a:srgbClr val="6CBCBC"/>
    </a:accent1>
    <a:accent2>
      <a:srgbClr val="3DCEB5"/>
    </a:accent2>
    <a:accent3>
      <a:srgbClr val="3DB7CF"/>
    </a:accent3>
    <a:accent4>
      <a:srgbClr val="E676A9"/>
    </a:accent4>
    <a:accent5>
      <a:srgbClr val="BAB65E"/>
    </a:accent5>
    <a:accent6>
      <a:srgbClr val="FFB14A"/>
    </a:accent6>
    <a:hlink>
      <a:srgbClr val="EF342B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861</TotalTime>
  <Words>405</Words>
  <Application>Microsoft Office PowerPoint</Application>
  <PresentationFormat>Widescreen</PresentationFormat>
  <Paragraphs>44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151</cp:revision>
  <dcterms:created xsi:type="dcterms:W3CDTF">2017-05-10T09:07:55Z</dcterms:created>
  <dcterms:modified xsi:type="dcterms:W3CDTF">2024-04-15T10:21:22Z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