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2.xml" ContentType="application/vnd.openxmlformats-officedocument.presentationml.tags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notesMasterIdLst>
    <p:notesMasterId r:id="rId16"/>
  </p:notesMasterIdLst>
  <p:sldIdLst>
    <p:sldId id="362" r:id="rId2"/>
    <p:sldId id="260" r:id="rId3"/>
    <p:sldId id="262" r:id="rId4"/>
    <p:sldId id="349" r:id="rId5"/>
    <p:sldId id="359" r:id="rId6"/>
    <p:sldId id="360" r:id="rId7"/>
    <p:sldId id="350" r:id="rId8"/>
    <p:sldId id="351" r:id="rId9"/>
    <p:sldId id="352" r:id="rId10"/>
    <p:sldId id="353" r:id="rId11"/>
    <p:sldId id="354" r:id="rId12"/>
    <p:sldId id="355" r:id="rId13"/>
    <p:sldId id="361" r:id="rId14"/>
    <p:sldId id="272" r:id="rId15"/>
  </p:sldIdLst>
  <p:sldSz cx="12192000" cy="6858000"/>
  <p:notesSz cx="6858000" cy="9144000"/>
  <p:custDataLst>
    <p:tags r:id="rId17"/>
  </p:custDataLst>
  <p:defaultTextStyle>
    <a:defPPr>
      <a:defRPr lang="zh-CN"/>
    </a:defPPr>
    <a:lvl1pPr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1pPr>
    <a:lvl2pPr marL="608330" indent="-1511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2pPr>
    <a:lvl3pPr marL="1217930" indent="-3035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3pPr>
    <a:lvl4pPr marL="1827530" indent="-4559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4pPr>
    <a:lvl5pPr marL="2437130" indent="-6083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F51AC"/>
    <a:srgbClr val="DC5389"/>
    <a:srgbClr val="FCA821"/>
    <a:srgbClr val="005092"/>
    <a:srgbClr val="239071"/>
    <a:srgbClr val="FFFFFF"/>
    <a:srgbClr val="D1E7E5"/>
    <a:srgbClr val="F2F2F2"/>
    <a:srgbClr val="F9FCFB"/>
    <a:srgbClr val="57C0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12" autoAdjust="0"/>
    <p:restoredTop sz="98912" autoAdjust="0"/>
  </p:normalViewPr>
  <p:slideViewPr>
    <p:cSldViewPr snapToGrid="0">
      <p:cViewPr varScale="1">
        <p:scale>
          <a:sx n="107" d="100"/>
          <a:sy n="107" d="100"/>
        </p:scale>
        <p:origin x="552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6" d="100"/>
          <a:sy n="86" d="100"/>
        </p:scale>
        <p:origin x="3522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fld id="{E3649B75-C036-43A6-B586-D4D3956B9750}" type="datetimeFigureOut">
              <a:rPr lang="zh-CN" altLang="en-US" smtClean="0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dirty="0"/>
              <a:t>模板来自于 </a:t>
            </a:r>
            <a:r>
              <a:rPr lang="en-US" altLang="zh-CN" noProof="0" dirty="0"/>
              <a:t>http://docer.mysoeasy.com</a:t>
            </a:r>
            <a:endParaRPr lang="zh-CN" altLang="en-US" noProof="0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806665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217295" rtl="0" eaLnBrk="0" fontAlgn="base" hangingPunct="0">
      <a:spcBef>
        <a:spcPct val="30000"/>
      </a:spcBef>
      <a:spcAft>
        <a:spcPct val="0"/>
      </a:spcAft>
      <a:buFont typeface="Arial" panose="020B0604020202020204" pitchFamily="34" charset="0"/>
      <a:defRPr kern="1200">
        <a:solidFill>
          <a:srgbClr val="FF0000"/>
        </a:solidFill>
        <a:latin typeface="思源黑体 CN Normal" panose="020B0400000000000000" pitchFamily="34" charset="-122"/>
        <a:ea typeface="+mn-ea"/>
        <a:cs typeface="+mn-cs"/>
      </a:defRPr>
    </a:lvl1pPr>
    <a:lvl2pPr marL="742950" indent="-28575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143000" indent="-22860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600200" indent="-22860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057400" indent="-22860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5"/>
              <a:t>亮亮图文旗舰店</a:t>
            </a:r>
            <a:r>
              <a:rPr lang="en-US" altLang="zh-CN" sz="1865"/>
              <a:t>https://liangliangtuwen.tmall.com</a:t>
            </a:r>
            <a:endParaRPr lang="zh-CN" altLang="en-US" sz="1865"/>
          </a:p>
        </p:txBody>
      </p:sp>
      <p:sp>
        <p:nvSpPr>
          <p:cNvPr id="71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spcBef>
                <a:spcPct val="30000"/>
              </a:spcBef>
              <a:buFont typeface="Arial" panose="020B0604020202020204" pitchFamily="34" charset="0"/>
              <a:defRPr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7295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fld id="{04AECACE-C708-43AA-9ADF-9E0A79DBA94A}" type="slidenum">
              <a:rPr lang="zh-CN" altLang="en-US" smtClean="0">
                <a:solidFill>
                  <a:schemeClr val="tx1"/>
                </a:solidFill>
                <a:latin typeface="思源黑体 CN Normal" panose="020B0400000000000000" pitchFamily="34" charset="-122"/>
              </a:rPr>
              <a:pPr defTabSz="1217295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2</a:t>
            </a:fld>
            <a:endParaRPr lang="zh-CN" altLang="en-US">
              <a:solidFill>
                <a:schemeClr val="tx1"/>
              </a:solidFill>
              <a:latin typeface="思源黑体 CN Normal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827347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025064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247377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35CC-AECF-450E-A632-155F605872F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宋体" panose="02010600030101010101" pitchFamily="2" charset="-122"/>
                <a:cs typeface="+mn-cs"/>
              </a:rPr>
              <a:pPr marL="0" marR="0" lvl="0" indent="0" algn="r" defTabSz="1218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2202100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BDAEED1-DB3D-437D-B33B-48D91055326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323896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03822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52680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35CC-AECF-450E-A632-155F605872F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宋体" panose="02010600030101010101" pitchFamily="2" charset="-122"/>
                <a:cs typeface="+mn-cs"/>
              </a:rPr>
              <a:pPr marL="0" marR="0" lvl="0" indent="0" algn="r" defTabSz="1218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632119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35CC-AECF-450E-A632-155F605872F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宋体" panose="02010600030101010101" pitchFamily="2" charset="-122"/>
                <a:cs typeface="+mn-cs"/>
              </a:rPr>
              <a:pPr marL="0" marR="0" lvl="0" indent="0" algn="r" defTabSz="1218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35170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30959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77797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578218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55220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6931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49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20136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60956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61078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523412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15047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15396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28604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05738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3884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50085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11377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16399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54899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>
            <a:alphaModFix amt="8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31229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94" r:id="rId3"/>
    <p:sldLayoutId id="2147483691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jspuzzles.com/en/text/926955?size=3&amp;cut=8&amp;scale=6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33EC92A-A471-5A2C-9518-5DDA5DDFA6B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6924" y="0"/>
            <a:ext cx="4858152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86E7D18-E1A8-2012-75A5-84FA1C73E3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33255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B7771146-4850-4538-8F5B-F27A46DD3407}"/>
              </a:ext>
            </a:extLst>
          </p:cNvPr>
          <p:cNvSpPr/>
          <p:nvPr/>
        </p:nvSpPr>
        <p:spPr>
          <a:xfrm>
            <a:off x="457200" y="1453239"/>
            <a:ext cx="9689690" cy="405649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vi-VN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Bài tập 1:</a:t>
            </a:r>
            <a:endParaRPr lang="en-US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vi-VN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Khoanh vào chữ cái đặt trước đáp án đúng:</a:t>
            </a:r>
            <a:endParaRPr lang="en-US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vi-VN" sz="3200" b="1" spc="-2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– 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Thao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tác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nhấn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nhanh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hai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lần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liên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tiếp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vào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nút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trái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chuột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rồi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thả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ra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là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thao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tác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a.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Nháy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chuột</a:t>
            </a:r>
            <a:endParaRPr lang="en-US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b.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Nháy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đúp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chuột</a:t>
            </a:r>
            <a:endParaRPr lang="en-US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c.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Kéo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thả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chuột</a:t>
            </a:r>
            <a:endParaRPr lang="en-US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5E354114-7233-4882-898D-6C604AD02BF6}"/>
              </a:ext>
            </a:extLst>
          </p:cNvPr>
          <p:cNvSpPr/>
          <p:nvPr/>
        </p:nvSpPr>
        <p:spPr>
          <a:xfrm>
            <a:off x="399732" y="4333968"/>
            <a:ext cx="572118" cy="598881"/>
          </a:xfrm>
          <a:prstGeom prst="ellipse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943771E-ADC1-50F9-8EC5-32820B289D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2C9E312-7F26-AB11-5874-C8CEFD99DF52}"/>
              </a:ext>
            </a:extLst>
          </p:cNvPr>
          <p:cNvSpPr txBox="1"/>
          <p:nvPr/>
        </p:nvSpPr>
        <p:spPr>
          <a:xfrm>
            <a:off x="1943383" y="223672"/>
            <a:ext cx="67173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r>
              <a:rPr lang="en-US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endParaRPr lang="en-US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7717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71066" y="207725"/>
            <a:ext cx="759476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 err="1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Đánh</a:t>
            </a:r>
            <a:r>
              <a:rPr lang="en-US" sz="40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US" sz="4000" dirty="0" err="1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dấu</a:t>
            </a:r>
            <a:r>
              <a:rPr lang="en-US" sz="40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 X </a:t>
            </a:r>
            <a:r>
              <a:rPr lang="en-US" sz="4000" dirty="0" err="1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vào</a:t>
            </a:r>
            <a:r>
              <a:rPr lang="en-US" sz="40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US" sz="40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Wingdings" panose="05000000000000000000" pitchFamily="2" charset="2"/>
              </a:rPr>
              <a:t></a:t>
            </a:r>
            <a:r>
              <a:rPr lang="en-US" sz="40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US" sz="4000" dirty="0" err="1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đặt</a:t>
            </a:r>
            <a:r>
              <a:rPr lang="en-US" sz="40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US" sz="4000" dirty="0" err="1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dưới</a:t>
            </a:r>
            <a:r>
              <a:rPr lang="en-US" sz="40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US" sz="4000" dirty="0" err="1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cách</a:t>
            </a:r>
            <a:r>
              <a:rPr lang="en-US" sz="40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US" sz="4000" dirty="0" err="1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thực</a:t>
            </a:r>
            <a:r>
              <a:rPr lang="en-US" sz="40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US" sz="4000" dirty="0" err="1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hiện</a:t>
            </a:r>
            <a:r>
              <a:rPr lang="en-US" sz="40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US" sz="4000" dirty="0" err="1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thao</a:t>
            </a:r>
            <a:r>
              <a:rPr lang="en-US" sz="40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US" sz="4000" dirty="0" err="1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tác</a:t>
            </a:r>
            <a:r>
              <a:rPr lang="en-US" sz="40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US" sz="4000" dirty="0" err="1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nháy</a:t>
            </a:r>
            <a:r>
              <a:rPr lang="en-US" sz="40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US" sz="4000" dirty="0" err="1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đúp</a:t>
            </a:r>
            <a:r>
              <a:rPr lang="en-US" sz="40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US" sz="4000" dirty="0" err="1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chuột</a:t>
            </a:r>
            <a:r>
              <a:rPr lang="en-US" sz="40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. </a:t>
            </a:r>
          </a:p>
        </p:txBody>
      </p:sp>
      <p:sp>
        <p:nvSpPr>
          <p:cNvPr id="17" name="Rectangle 10">
            <a:extLst>
              <a:ext uri="{FF2B5EF4-FFF2-40B4-BE49-F238E27FC236}">
                <a16:creationId xmlns:a16="http://schemas.microsoft.com/office/drawing/2014/main" id="{0BFBBF72-43FE-4173-A81A-63BDBA9DB8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5172" y="2213412"/>
            <a:ext cx="20989606" cy="714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DF35000-D4FD-F4EA-03E7-5843DEF30A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83395A4-A7C6-593C-ABD8-3E8CAABEAB4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1061" t="38823" r="11061" b="24682"/>
          <a:stretch/>
        </p:blipFill>
        <p:spPr>
          <a:xfrm>
            <a:off x="647806" y="2117492"/>
            <a:ext cx="10896388" cy="2872198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660A42BF-C9EC-E0CF-8187-16A3F6B19950}"/>
              </a:ext>
            </a:extLst>
          </p:cNvPr>
          <p:cNvSpPr/>
          <p:nvPr/>
        </p:nvSpPr>
        <p:spPr>
          <a:xfrm>
            <a:off x="5853786" y="4066360"/>
            <a:ext cx="4844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2796274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39410" y="1289049"/>
            <a:ext cx="764212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thao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nháy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đúp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chuột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mở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chương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32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ectangle 2">
            <a:extLst>
              <a:ext uri="{FF2B5EF4-FFF2-40B4-BE49-F238E27FC236}">
                <a16:creationId xmlns:a16="http://schemas.microsoft.com/office/drawing/2014/main" id="{57792F7A-BD48-4B45-8B84-79CD70317602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-2687718" y="5747587"/>
            <a:ext cx="21580492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26BEBD4-7FA6-40D9-2805-27C479D5D7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C3006FF-B3C0-D1D3-6660-027201C9173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491" y="3047277"/>
            <a:ext cx="5239717" cy="287575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D7562AD-902D-4FAF-4D91-EF99B94197D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4786" y="3047277"/>
            <a:ext cx="4544205" cy="287575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95AA089-6FE0-8033-3316-28E9E89EACEA}"/>
              </a:ext>
            </a:extLst>
          </p:cNvPr>
          <p:cNvSpPr txBox="1"/>
          <p:nvPr/>
        </p:nvSpPr>
        <p:spPr>
          <a:xfrm>
            <a:off x="1987061" y="117547"/>
            <a:ext cx="573258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endParaRPr lang="en-US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024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B84EDB0-AA6F-FB88-9F68-B4CB817B48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72655" y="1768308"/>
            <a:ext cx="8471458" cy="34178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166B0F5-3744-6A83-7F3B-7B85FACB9315}"/>
              </a:ext>
            </a:extLst>
          </p:cNvPr>
          <p:cNvSpPr txBox="1"/>
          <p:nvPr/>
        </p:nvSpPr>
        <p:spPr>
          <a:xfrm>
            <a:off x="2532185" y="334107"/>
            <a:ext cx="5486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đánh</a:t>
            </a:r>
            <a:r>
              <a:rPr lang="en-US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endParaRPr lang="en-US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8085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4"/>
          <p:cNvSpPr txBox="1">
            <a:spLocks noGrp="1"/>
          </p:cNvSpPr>
          <p:nvPr>
            <p:ph type="title"/>
          </p:nvPr>
        </p:nvSpPr>
        <p:spPr>
          <a:xfrm>
            <a:off x="1401062" y="2654648"/>
            <a:ext cx="864096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6000" b="1" dirty="0">
                <a:solidFill>
                  <a:srgbClr val="DF51AC"/>
                </a:solidFill>
                <a:latin typeface="Century Schoolbook" pitchFamily="18" charset="0"/>
              </a:rPr>
              <a:t>Chúc các em có một buổi học thú vị nhé</a:t>
            </a:r>
            <a:r>
              <a:rPr lang="en-US" sz="6000" b="1" dirty="0">
                <a:solidFill>
                  <a:srgbClr val="DF51AC"/>
                </a:solidFill>
                <a:latin typeface="Century Schoolbook" pitchFamily="18" charset="0"/>
              </a:rPr>
              <a:t>!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8CB1D2B-82FA-70B0-8F71-163D6FB98CE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57241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62849" y="1094533"/>
            <a:ext cx="8266302" cy="144655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vi-VN" sz="4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Chủ đề 1</a:t>
            </a:r>
          </a:p>
          <a:p>
            <a:pPr algn="ctr"/>
            <a:r>
              <a:rPr lang="vi-VN" sz="4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MÁY TÍNH – NGƯỜI BẠN MỚI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102177" y="3103000"/>
            <a:ext cx="8126974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5: </a:t>
            </a:r>
            <a:r>
              <a:rPr 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Thao </a:t>
            </a:r>
            <a:r>
              <a:rPr lang="en-US" sz="44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nháy</a:t>
            </a:r>
            <a:r>
              <a:rPr 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đúp</a:t>
            </a:r>
            <a:r>
              <a:rPr 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chuột</a:t>
            </a:r>
            <a:endParaRPr lang="en-US" sz="43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867DFF8-8783-8810-0E3E-21545DC7F1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文本占位符 2"/>
          <p:cNvSpPr>
            <a:spLocks noGrp="1"/>
          </p:cNvSpPr>
          <p:nvPr>
            <p:ph type="body" idx="1"/>
          </p:nvPr>
        </p:nvSpPr>
        <p:spPr>
          <a:xfrm>
            <a:off x="345969" y="2110154"/>
            <a:ext cx="10372308" cy="1924518"/>
          </a:xfrm>
          <a:solidFill>
            <a:schemeClr val="bg1"/>
          </a:solidFill>
          <a:ln>
            <a:noFill/>
          </a:ln>
        </p:spPr>
        <p:txBody>
          <a:bodyPr/>
          <a:lstStyle/>
          <a:p>
            <a:pPr algn="l">
              <a:lnSpc>
                <a:spcPct val="100000"/>
              </a:lnSpc>
            </a:pPr>
            <a:r>
              <a:rPr lang="vi-VN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Biết được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thao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nháy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đúp</a:t>
            </a:r>
            <a:r>
              <a:rPr lang="vi-VN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chuột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</a:p>
          <a:p>
            <a:pPr algn="l">
              <a:lnSpc>
                <a:spcPct val="100000"/>
              </a:lnSpc>
            </a:pP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vi-VN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iết vận dụng thao tác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nháy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đúp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chuột để làm việc với máy tính.</a:t>
            </a:r>
            <a:endParaRPr lang="en-US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A1DB864-416E-338A-AF95-08EB4F77DB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6BFDE0D-463E-B60A-8FA7-DF96DB0D1388}"/>
              </a:ext>
            </a:extLst>
          </p:cNvPr>
          <p:cNvSpPr txBox="1"/>
          <p:nvPr/>
        </p:nvSpPr>
        <p:spPr>
          <a:xfrm>
            <a:off x="4087144" y="604001"/>
            <a:ext cx="28899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tiêu</a:t>
            </a:r>
            <a:endParaRPr lang="en-US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2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uiExpand="1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3455365-949F-45A3-9B7A-B470D6C5AB72}"/>
              </a:ext>
            </a:extLst>
          </p:cNvPr>
          <p:cNvSpPr/>
          <p:nvPr/>
        </p:nvSpPr>
        <p:spPr>
          <a:xfrm>
            <a:off x="2111346" y="1178071"/>
            <a:ext cx="555310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Trò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chơi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“Ai </a:t>
            </a:r>
            <a:r>
              <a:rPr lang="en-US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nhanh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hơn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”</a:t>
            </a:r>
            <a:endParaRPr lang="en-US" sz="36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018BAF4-E025-4BAF-85BE-2671DA5A0E53}"/>
              </a:ext>
            </a:extLst>
          </p:cNvPr>
          <p:cNvSpPr/>
          <p:nvPr/>
        </p:nvSpPr>
        <p:spPr>
          <a:xfrm>
            <a:off x="326662" y="3461231"/>
            <a:ext cx="10392138" cy="548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2800" b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https://www.jspuzzles.com/en/text/926955?size=3&amp;cut=8&amp;scale=6</a:t>
            </a:r>
            <a:endParaRPr lang="en-US" sz="2800" b="1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949F488-C0FC-48FA-92FE-21617E795FBB}"/>
              </a:ext>
            </a:extLst>
          </p:cNvPr>
          <p:cNvSpPr/>
          <p:nvPr/>
        </p:nvSpPr>
        <p:spPr>
          <a:xfrm>
            <a:off x="1533107" y="1982975"/>
            <a:ext cx="7073900" cy="88925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Vòng 1: Vào trang web theo đường link sau: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7D63D05-8165-E83D-F22D-89779386C0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3EB5F3C-8A4D-4EBD-F14E-77B86C91C55F}"/>
              </a:ext>
            </a:extLst>
          </p:cNvPr>
          <p:cNvSpPr txBox="1"/>
          <p:nvPr/>
        </p:nvSpPr>
        <p:spPr>
          <a:xfrm>
            <a:off x="2111346" y="173573"/>
            <a:ext cx="51874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mở</a:t>
            </a:r>
            <a:r>
              <a:rPr lang="en-US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endParaRPr lang="en-US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8905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FBA488F-F928-409B-87F1-1095DEC5A78D}"/>
              </a:ext>
            </a:extLst>
          </p:cNvPr>
          <p:cNvSpPr/>
          <p:nvPr/>
        </p:nvSpPr>
        <p:spPr>
          <a:xfrm>
            <a:off x="1415963" y="665557"/>
            <a:ext cx="6095864" cy="70788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Vòng</a:t>
            </a:r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2:  </a:t>
            </a:r>
            <a:r>
              <a:rPr lang="en-US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Trả</a:t>
            </a:r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lời</a:t>
            </a:r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câu</a:t>
            </a:r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hỏi</a:t>
            </a:r>
            <a:endParaRPr lang="en-US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90288" y="2075543"/>
            <a:ext cx="11669484" cy="3575018"/>
          </a:xfrm>
          <a:prstGeom prst="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1) Thao </a:t>
            </a:r>
            <a:r>
              <a:rPr lang="en-US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tác</a:t>
            </a:r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nhấn</a:t>
            </a:r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giữ</a:t>
            </a:r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trái</a:t>
            </a:r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chuột</a:t>
            </a:r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, di </a:t>
            </a:r>
            <a:r>
              <a:rPr lang="en-US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chuyển</a:t>
            </a:r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chuột</a:t>
            </a:r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đến</a:t>
            </a:r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vị</a:t>
            </a:r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trí</a:t>
            </a:r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cần</a:t>
            </a:r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thiết</a:t>
            </a:r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thì</a:t>
            </a:r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thả</a:t>
            </a:r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ra</a:t>
            </a:r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là</a:t>
            </a:r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thao</a:t>
            </a:r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tác</a:t>
            </a:r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a. Di </a:t>
            </a:r>
            <a:r>
              <a:rPr lang="en-US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chuyển</a:t>
            </a:r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chuột</a:t>
            </a:r>
            <a:endParaRPr lang="en-US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b. </a:t>
            </a:r>
            <a:r>
              <a:rPr lang="en-US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Nháy</a:t>
            </a:r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chuột</a:t>
            </a:r>
            <a:endParaRPr lang="en-US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c. </a:t>
            </a:r>
            <a:r>
              <a:rPr lang="en-US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Kéo</a:t>
            </a:r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thả</a:t>
            </a:r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chuột</a:t>
            </a:r>
            <a:endParaRPr lang="en-US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A3768B30-D356-479F-8115-592297FAA1B4}"/>
              </a:ext>
            </a:extLst>
          </p:cNvPr>
          <p:cNvSpPr/>
          <p:nvPr/>
        </p:nvSpPr>
        <p:spPr>
          <a:xfrm>
            <a:off x="290288" y="5105399"/>
            <a:ext cx="547911" cy="456261"/>
          </a:xfrm>
          <a:prstGeom prst="ellipse">
            <a:avLst/>
          </a:prstGeom>
          <a:solidFill>
            <a:srgbClr val="FCA82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500" b="1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237C6D4-C729-B4B1-FB2D-69AD49A5A7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2749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49E08C4-AF36-4A70-B621-96D255E1362F}"/>
              </a:ext>
            </a:extLst>
          </p:cNvPr>
          <p:cNvSpPr/>
          <p:nvPr/>
        </p:nvSpPr>
        <p:spPr>
          <a:xfrm>
            <a:off x="353130" y="2086635"/>
            <a:ext cx="11705520" cy="3189335"/>
          </a:xfrm>
          <a:prstGeom prst="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35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2) Thao tác kéo thả chuột là: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35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a. Nhấn và giữ trái chuột, đồng thời di chuyển đến vị trí khác thả nút trái chuột ra.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35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b. Thực hiện nhanh việc nháy hai lần.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35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c. Dùng ngón tay trỏ nhấn trái chuột rồi thả ngón tay đó ra.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FBA488F-F928-409B-87F1-1095DEC5A78D}"/>
              </a:ext>
            </a:extLst>
          </p:cNvPr>
          <p:cNvSpPr/>
          <p:nvPr/>
        </p:nvSpPr>
        <p:spPr>
          <a:xfrm>
            <a:off x="1818169" y="491239"/>
            <a:ext cx="6095864" cy="70788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Vòng</a:t>
            </a:r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2:  </a:t>
            </a:r>
            <a:r>
              <a:rPr lang="en-US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Trả</a:t>
            </a:r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lời</a:t>
            </a:r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câu</a:t>
            </a:r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hỏi</a:t>
            </a:r>
            <a:endParaRPr lang="en-US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DCF5F54C-8069-4517-8DF2-05DC8872C671}"/>
              </a:ext>
            </a:extLst>
          </p:cNvPr>
          <p:cNvSpPr/>
          <p:nvPr/>
        </p:nvSpPr>
        <p:spPr>
          <a:xfrm>
            <a:off x="361430" y="2889249"/>
            <a:ext cx="517899" cy="476251"/>
          </a:xfrm>
          <a:prstGeom prst="ellipse">
            <a:avLst/>
          </a:prstGeom>
          <a:solidFill>
            <a:srgbClr val="FCA82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500" b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73674CC-01E9-3D66-98D7-79FF0D87F0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6173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42861" y="2176489"/>
            <a:ext cx="8258230" cy="138499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Chuột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nhưng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cấu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nút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trái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nút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chuột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26C8BA3-DF1D-42A0-97C9-59EF202EB4DA}"/>
              </a:ext>
            </a:extLst>
          </p:cNvPr>
          <p:cNvSpPr/>
          <p:nvPr/>
        </p:nvSpPr>
        <p:spPr>
          <a:xfrm>
            <a:off x="542861" y="1203447"/>
            <a:ext cx="2209259" cy="54809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1. </a:t>
            </a:r>
            <a:r>
              <a:rPr lang="en-US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Giới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thiệu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</a:p>
        </p:txBody>
      </p:sp>
      <p:pic>
        <p:nvPicPr>
          <p:cNvPr id="14" name="Picture 13" descr="G:\A_HONG HAI\KE HOACH\2019-2020\TAP HUAN CHUONG TRINH MOI\BAI LAM\HINH TU LIEU SOAN BAI\MOUSE2.jpg">
            <a:extLst>
              <a:ext uri="{FF2B5EF4-FFF2-40B4-BE49-F238E27FC236}">
                <a16:creationId xmlns:a16="http://schemas.microsoft.com/office/drawing/2014/main" id="{842F5318-A1A3-4FF0-BAB6-F37C7C744378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285571" y="4058097"/>
            <a:ext cx="1879452" cy="16034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5" name="Picture 14" descr="../HINH%20TU%20LIEU%20SOAN%20BAI/MOUSE3a.jpg">
            <a:extLst>
              <a:ext uri="{FF2B5EF4-FFF2-40B4-BE49-F238E27FC236}">
                <a16:creationId xmlns:a16="http://schemas.microsoft.com/office/drawing/2014/main" id="{418AD87B-1412-4744-9C4A-BC6B7F3A61A0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7706" y="4134967"/>
            <a:ext cx="2126733" cy="145769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6" name="Picture 15" descr="../HINH%20TU%20LIEU%20SOAN%20BAI/MOUSE4.jpg">
            <a:extLst>
              <a:ext uri="{FF2B5EF4-FFF2-40B4-BE49-F238E27FC236}">
                <a16:creationId xmlns:a16="http://schemas.microsoft.com/office/drawing/2014/main" id="{14AF8738-8AB7-4B5B-B4E2-39083B160B39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9257" y="4061708"/>
            <a:ext cx="2126733" cy="161310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7" name="Picture 16" descr="../HINH%20TU%20LIEU%20SOAN%20BAI/MOUSE5.jpg">
            <a:extLst>
              <a:ext uri="{FF2B5EF4-FFF2-40B4-BE49-F238E27FC236}">
                <a16:creationId xmlns:a16="http://schemas.microsoft.com/office/drawing/2014/main" id="{CB3A9D24-ADC9-4FA6-8EC0-BBBB31CCC58B}"/>
              </a:ext>
            </a:extLst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68672" y="4148380"/>
            <a:ext cx="2126733" cy="142830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8" name="Picture 17" descr="../HINH%20TU%20LIEU%20SOAN%20BAI/MOUSE6.jpg">
            <a:extLst>
              <a:ext uri="{FF2B5EF4-FFF2-40B4-BE49-F238E27FC236}">
                <a16:creationId xmlns:a16="http://schemas.microsoft.com/office/drawing/2014/main" id="{B54A164B-D965-4D36-9816-88843F44EDBE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7122" y="4148380"/>
            <a:ext cx="1879452" cy="145769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C2E078F8-763E-7F15-0065-BF5ADA18545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333B423-39EC-FD96-F7B3-08B1A43394A1}"/>
              </a:ext>
            </a:extLst>
          </p:cNvPr>
          <p:cNvSpPr txBox="1"/>
          <p:nvPr/>
        </p:nvSpPr>
        <p:spPr>
          <a:xfrm>
            <a:off x="0" y="-2256"/>
            <a:ext cx="91022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endParaRPr lang="en-US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6574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5598088-DBFB-481D-915F-025CF80D6F8B}"/>
              </a:ext>
            </a:extLst>
          </p:cNvPr>
          <p:cNvSpPr/>
          <p:nvPr/>
        </p:nvSpPr>
        <p:spPr>
          <a:xfrm>
            <a:off x="1319842" y="1254195"/>
            <a:ext cx="9256143" cy="2312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thao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tác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chuột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máy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tính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ta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đã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học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gồm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nháy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chuột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trái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kéo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thả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chuột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, nay ta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học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thêm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1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thao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tác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mà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quan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trọng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không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kém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là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nháy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đúp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trái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chuột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máy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tính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0CC1044-F374-4426-988A-E01F1EB6D142}"/>
              </a:ext>
            </a:extLst>
          </p:cNvPr>
          <p:cNvSpPr/>
          <p:nvPr/>
        </p:nvSpPr>
        <p:spPr>
          <a:xfrm>
            <a:off x="1319842" y="3811770"/>
            <a:ext cx="9256142" cy="1179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Nháy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đúp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trái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chuột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nhằm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giúp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chúng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ta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mở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ứng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dụng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cũng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như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tệp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khi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cần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C6158ED-7848-ACBD-7686-7A2166B602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292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38515" y="1432345"/>
            <a:ext cx="11305785" cy="95410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Thao </a:t>
            </a:r>
            <a:r>
              <a:rPr 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nháy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đúp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chuột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ngón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trỏ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nhấn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nhanh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liên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nút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trái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chuột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rồi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thả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ra.</a:t>
            </a:r>
            <a:endParaRPr lang="en-US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120DAC2-CCE8-40A1-95CC-4CC4B41F966E}"/>
              </a:ext>
            </a:extLst>
          </p:cNvPr>
          <p:cNvSpPr/>
          <p:nvPr/>
        </p:nvSpPr>
        <p:spPr>
          <a:xfrm>
            <a:off x="562365" y="285750"/>
            <a:ext cx="4875090" cy="80021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4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2 </a:t>
            </a:r>
            <a:r>
              <a:rPr lang="en-US" sz="4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 thức mới</a:t>
            </a:r>
            <a:r>
              <a:rPr lang="en-US" sz="4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C8D928E-C9D4-486C-AE96-D80CBA7DF0B8}"/>
              </a:ext>
            </a:extLst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781" t="17135" r="73891" b="1600"/>
          <a:stretch/>
        </p:blipFill>
        <p:spPr>
          <a:xfrm>
            <a:off x="2533027" y="3284220"/>
            <a:ext cx="1847244" cy="261513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2" name="Down Arrow 1"/>
          <p:cNvSpPr/>
          <p:nvPr/>
        </p:nvSpPr>
        <p:spPr>
          <a:xfrm>
            <a:off x="2948940" y="2604770"/>
            <a:ext cx="613410" cy="824230"/>
          </a:xfrm>
          <a:prstGeom prst="downArrow">
            <a:avLst>
              <a:gd name="adj1" fmla="val 50000"/>
              <a:gd name="adj2" fmla="val 41000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5FC13E4-FD81-EE97-C98B-EB063601F2F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133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mph" presetSubtype="0" repeatCount="2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75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375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" grpId="0" animBg="1"/>
      <p:bldP spid="2" grpId="0" animBg="1"/>
      <p:bldP spid="2" grpId="1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-21630440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RESENTER_ID" val="{3F46BBF5-F625-4E53-9829-E61C7D6C472A}"/>
  <p:tag name="GENSWF_ADVANCE_TIME" val="15.000"/>
  <p:tag name="TIMING" val="|0.001"/>
  <p:tag name="ISPRING_CUSTOM_TIMING_USED" val="1"/>
  <p:tag name="ISPRING_SLIDE_ID_2" val="{F8FADD59-B3E0-4CB5-AFDD-1F2D9FD189B7}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994</TotalTime>
  <Words>458</Words>
  <Application>Microsoft Office PowerPoint</Application>
  <PresentationFormat>Widescreen</PresentationFormat>
  <Paragraphs>59</Paragraphs>
  <Slides>14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2" baseType="lpstr">
      <vt:lpstr>宋体</vt:lpstr>
      <vt:lpstr>Arial</vt:lpstr>
      <vt:lpstr>Calibri</vt:lpstr>
      <vt:lpstr>Century Schoolbook</vt:lpstr>
      <vt:lpstr>Times New Roman</vt:lpstr>
      <vt:lpstr>Wingdings</vt:lpstr>
      <vt:lpstr>思源黑体 CN Normal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Chúc các em có một buổi học thú vị nhé!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卡通可爱萌萌哒 教育教学模板</dc:title>
  <dc:creator>邹雪涵</dc:creator>
  <cp:lastModifiedBy>Nguyễn Hoàng Sang</cp:lastModifiedBy>
  <cp:revision>163</cp:revision>
  <dcterms:created xsi:type="dcterms:W3CDTF">2017-05-10T09:07:55Z</dcterms:created>
  <dcterms:modified xsi:type="dcterms:W3CDTF">2024-04-15T09:51:10Z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