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2" r:id="rId1"/>
  </p:sldMasterIdLst>
  <p:notesMasterIdLst>
    <p:notesMasterId r:id="rId15"/>
  </p:notesMasterIdLst>
  <p:sldIdLst>
    <p:sldId id="363" r:id="rId2"/>
    <p:sldId id="260" r:id="rId3"/>
    <p:sldId id="262" r:id="rId4"/>
    <p:sldId id="349" r:id="rId5"/>
    <p:sldId id="361" r:id="rId6"/>
    <p:sldId id="360" r:id="rId7"/>
    <p:sldId id="351" r:id="rId8"/>
    <p:sldId id="352" r:id="rId9"/>
    <p:sldId id="353" r:id="rId10"/>
    <p:sldId id="354" r:id="rId11"/>
    <p:sldId id="357" r:id="rId12"/>
    <p:sldId id="362" r:id="rId13"/>
    <p:sldId id="272" r:id="rId14"/>
  </p:sldIdLst>
  <p:sldSz cx="12192000" cy="6858000"/>
  <p:notesSz cx="6858000" cy="9144000"/>
  <p:custDataLst>
    <p:tags r:id="rId16"/>
  </p:custDataLst>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4EB1"/>
    <a:srgbClr val="DC5389"/>
    <a:srgbClr val="5B9BD5"/>
    <a:srgbClr val="6CBCBC"/>
    <a:srgbClr val="005092"/>
    <a:srgbClr val="FCA821"/>
    <a:srgbClr val="239071"/>
    <a:srgbClr val="FFFFFF"/>
    <a:srgbClr val="D1E7E5"/>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2" autoAdjust="0"/>
    <p:restoredTop sz="98912" autoAdjust="0"/>
  </p:normalViewPr>
  <p:slideViewPr>
    <p:cSldViewPr snapToGrid="0">
      <p:cViewPr varScale="1">
        <p:scale>
          <a:sx n="107" d="100"/>
          <a:sy n="107" d="100"/>
        </p:scale>
        <p:origin x="552" y="10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p:cViewPr varScale="1">
        <p:scale>
          <a:sx n="86" d="100"/>
          <a:sy n="86" d="100"/>
        </p:scale>
        <p:origin x="3522"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1218565" eaLnBrk="1" fontAlgn="auto" hangingPunct="1">
              <a:spcBef>
                <a:spcPts val="0"/>
              </a:spcBef>
              <a:spcAft>
                <a:spcPts val="0"/>
              </a:spcAft>
              <a:defRPr sz="1200">
                <a:latin typeface="思源黑体 CN Normal" panose="020B0400000000000000" pitchFamily="34" charset="-122"/>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1218565" eaLnBrk="1" fontAlgn="auto" hangingPunct="1">
              <a:spcBef>
                <a:spcPts val="0"/>
              </a:spcBef>
              <a:spcAft>
                <a:spcPts val="0"/>
              </a:spcAft>
              <a:defRPr sz="1200">
                <a:latin typeface="思源黑体 CN Normal" panose="020B0400000000000000" pitchFamily="34" charset="-122"/>
                <a:ea typeface="+mn-ea"/>
              </a:defRPr>
            </a:lvl1pPr>
          </a:lstStyle>
          <a:p>
            <a:pPr>
              <a:defRPr/>
            </a:pPr>
            <a:fld id="{E3649B75-C036-43A6-B586-D4D3956B9750}" type="datetimeFigureOut">
              <a:rPr lang="zh-CN" altLang="en-US" smtClean="0"/>
              <a:pPr>
                <a:defRPr/>
              </a:pPr>
              <a:t>2024/4/15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dirty="0"/>
              <a:t>模板来自于 </a:t>
            </a:r>
            <a:r>
              <a:rPr lang="en-US" altLang="zh-CN" noProof="0" dirty="0"/>
              <a:t>http://docer.mysoeasy.com</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1218565" eaLnBrk="1" fontAlgn="auto" hangingPunct="1">
              <a:spcBef>
                <a:spcPts val="0"/>
              </a:spcBef>
              <a:spcAft>
                <a:spcPts val="0"/>
              </a:spcAft>
              <a:defRPr sz="1200">
                <a:latin typeface="思源黑体 CN Normal" panose="020B0400000000000000" pitchFamily="34" charset="-122"/>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defTabSz="1218565" eaLnBrk="1" fontAlgn="auto" hangingPunct="1">
              <a:spcBef>
                <a:spcPts val="0"/>
              </a:spcBef>
              <a:spcAft>
                <a:spcPts val="0"/>
              </a:spcAft>
              <a:defRPr sz="1200">
                <a:latin typeface="思源黑体 CN Normal" panose="020B0400000000000000" pitchFamily="34" charset="-122"/>
                <a:ea typeface="+mn-ea"/>
              </a:defRPr>
            </a:lvl1pPr>
          </a:lstStyle>
          <a:p>
            <a:pPr>
              <a:defRPr/>
            </a:pPr>
            <a:fld id="{D57F35CC-AECF-450E-A632-155F605872FB}" type="slidenum">
              <a:rPr lang="zh-CN" altLang="en-US" smtClean="0"/>
              <a:pPr>
                <a:defRPr/>
              </a:pPr>
              <a:t>‹#›</a:t>
            </a:fld>
            <a:endParaRPr lang="zh-CN" altLang="en-US"/>
          </a:p>
        </p:txBody>
      </p:sp>
    </p:spTree>
    <p:extLst>
      <p:ext uri="{BB962C8B-B14F-4D97-AF65-F5344CB8AC3E}">
        <p14:creationId xmlns:p14="http://schemas.microsoft.com/office/powerpoint/2010/main" val="2368066657"/>
      </p:ext>
    </p:extLst>
  </p:cSld>
  <p:clrMap bg1="lt1" tx1="dk1" bg2="lt2" tx2="dk2" accent1="accent1" accent2="accent2" accent3="accent3" accent4="accent4" accent5="accent5" accent6="accent6" hlink="hlink" folHlink="folHlink"/>
  <p:notesStyle>
    <a:lvl1pPr algn="l" defTabSz="1217295" rtl="0" eaLnBrk="0" fontAlgn="base" hangingPunct="0">
      <a:spcBef>
        <a:spcPct val="30000"/>
      </a:spcBef>
      <a:spcAft>
        <a:spcPct val="0"/>
      </a:spcAft>
      <a:buFont typeface="Arial" panose="020B0604020202020204" pitchFamily="34" charset="0"/>
      <a:defRPr kern="1200">
        <a:solidFill>
          <a:srgbClr val="FF0000"/>
        </a:solidFill>
        <a:latin typeface="思源黑体 CN Normal" panose="020B0400000000000000" pitchFamily="34" charset="-122"/>
        <a:ea typeface="+mn-ea"/>
        <a:cs typeface="+mn-cs"/>
      </a:defRPr>
    </a:lvl1pPr>
    <a:lvl2pPr marL="742950" indent="-285750" algn="l" defTabSz="1217295" rtl="0" eaLnBrk="0" fontAlgn="base" hangingPunct="0">
      <a:spcBef>
        <a:spcPct val="30000"/>
      </a:spcBef>
      <a:spcAft>
        <a:spcPct val="0"/>
      </a:spcAft>
      <a:defRPr sz="1600" kern="1200">
        <a:solidFill>
          <a:schemeClr val="tx1"/>
        </a:solidFill>
        <a:latin typeface="+mn-lt"/>
        <a:ea typeface="+mn-ea"/>
        <a:cs typeface="+mn-cs"/>
      </a:defRPr>
    </a:lvl2pPr>
    <a:lvl3pPr marL="1143000" indent="-228600" algn="l" defTabSz="1217295" rtl="0" eaLnBrk="0" fontAlgn="base" hangingPunct="0">
      <a:spcBef>
        <a:spcPct val="30000"/>
      </a:spcBef>
      <a:spcAft>
        <a:spcPct val="0"/>
      </a:spcAft>
      <a:defRPr sz="1600" kern="1200">
        <a:solidFill>
          <a:schemeClr val="tx1"/>
        </a:solidFill>
        <a:latin typeface="+mn-lt"/>
        <a:ea typeface="+mn-ea"/>
        <a:cs typeface="+mn-cs"/>
      </a:defRPr>
    </a:lvl3pPr>
    <a:lvl4pPr marL="1600200" indent="-228600" algn="l" defTabSz="1217295" rtl="0" eaLnBrk="0" fontAlgn="base" hangingPunct="0">
      <a:spcBef>
        <a:spcPct val="30000"/>
      </a:spcBef>
      <a:spcAft>
        <a:spcPct val="0"/>
      </a:spcAft>
      <a:defRPr sz="1600" kern="1200">
        <a:solidFill>
          <a:schemeClr val="tx1"/>
        </a:solidFill>
        <a:latin typeface="+mn-lt"/>
        <a:ea typeface="+mn-ea"/>
        <a:cs typeface="+mn-cs"/>
      </a:defRPr>
    </a:lvl4pPr>
    <a:lvl5pPr marL="2057400" indent="-228600" algn="l" defTabSz="1217295" rtl="0" eaLnBrk="0" fontAlgn="base" hangingPunct="0">
      <a:spcBef>
        <a:spcPct val="30000"/>
      </a:spcBef>
      <a:spcAft>
        <a:spcPct val="0"/>
      </a:spcAft>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eaLnBrk="1" fontAlgn="auto" hangingPunct="1">
              <a:spcBef>
                <a:spcPts val="0"/>
              </a:spcBef>
              <a:spcAft>
                <a:spcPts val="0"/>
              </a:spcAft>
              <a:defRPr/>
            </a:pPr>
            <a:r>
              <a:rPr lang="zh-CN" altLang="en-US" sz="1865"/>
              <a:t>亮亮图文旗舰店</a:t>
            </a:r>
            <a:r>
              <a:rPr lang="en-US" altLang="zh-CN" sz="1865"/>
              <a:t>https://liangliangtuwen.tmall.com</a:t>
            </a:r>
            <a:endParaRPr lang="zh-CN" altLang="en-US" sz="1865"/>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04AECACE-C708-43AA-9ADF-9E0A79DBA94A}" type="slidenum">
              <a:rPr lang="zh-CN" altLang="en-US" smtClean="0">
                <a:solidFill>
                  <a:schemeClr val="tx1"/>
                </a:solidFill>
                <a:latin typeface="思源黑体 CN Normal" panose="020B0400000000000000" pitchFamily="34" charset="-122"/>
              </a:rPr>
              <a:pPr defTabSz="1217295" fontAlgn="base">
                <a:spcBef>
                  <a:spcPct val="0"/>
                </a:spcBef>
                <a:spcAft>
                  <a:spcPct val="0"/>
                </a:spcAft>
                <a:buFontTx/>
                <a:buNone/>
              </a:pPr>
              <a:t>2</a:t>
            </a:fld>
            <a:endParaRPr lang="zh-CN" altLang="en-US">
              <a:solidFill>
                <a:schemeClr val="tx1"/>
              </a:solidFill>
              <a:latin typeface="思源黑体 CN Normal" panose="020B0400000000000000" pitchFamily="34" charset="-122"/>
            </a:endParaRPr>
          </a:p>
        </p:txBody>
      </p:sp>
    </p:spTree>
    <p:extLst>
      <p:ext uri="{BB962C8B-B14F-4D97-AF65-F5344CB8AC3E}">
        <p14:creationId xmlns:p14="http://schemas.microsoft.com/office/powerpoint/2010/main" val="18827347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D57F35CC-AECF-450E-A632-155F605872FB}" type="slidenum">
              <a:rPr lang="zh-CN" altLang="en-US" smtClean="0"/>
              <a:pPr>
                <a:defRPr/>
              </a:pPr>
              <a:t>11</a:t>
            </a:fld>
            <a:endParaRPr lang="zh-CN" altLang="en-US"/>
          </a:p>
        </p:txBody>
      </p:sp>
    </p:spTree>
    <p:extLst>
      <p:ext uri="{BB962C8B-B14F-4D97-AF65-F5344CB8AC3E}">
        <p14:creationId xmlns:p14="http://schemas.microsoft.com/office/powerpoint/2010/main" val="2083747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8565" rtl="0" eaLnBrk="1" fontAlgn="auto" latinLnBrk="0" hangingPunct="1">
              <a:lnSpc>
                <a:spcPct val="100000"/>
              </a:lnSpc>
              <a:spcBef>
                <a:spcPts val="0"/>
              </a:spcBef>
              <a:spcAft>
                <a:spcPts val="0"/>
              </a:spcAft>
              <a:buClrTx/>
              <a:buSzTx/>
              <a:buFontTx/>
              <a:buNone/>
              <a:tabLst/>
              <a:defRPr/>
            </a:pPr>
            <a:fld id="{D57F35CC-AECF-450E-A632-155F605872FB}"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1218565"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36220210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AEED1-DB3D-437D-B33B-48D91055326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323896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D57F35CC-AECF-450E-A632-155F605872FB}" type="slidenum">
              <a:rPr lang="zh-CN" altLang="en-US" smtClean="0"/>
              <a:pPr>
                <a:defRPr/>
              </a:pPr>
              <a:t>3</a:t>
            </a:fld>
            <a:endParaRPr lang="zh-CN" altLang="en-US"/>
          </a:p>
        </p:txBody>
      </p:sp>
    </p:spTree>
    <p:extLst>
      <p:ext uri="{BB962C8B-B14F-4D97-AF65-F5344CB8AC3E}">
        <p14:creationId xmlns:p14="http://schemas.microsoft.com/office/powerpoint/2010/main" val="3550382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D57F35CC-AECF-450E-A632-155F605872FB}" type="slidenum">
              <a:rPr lang="zh-CN" altLang="en-US" smtClean="0"/>
              <a:pPr>
                <a:defRPr/>
              </a:pPr>
              <a:t>4</a:t>
            </a:fld>
            <a:endParaRPr lang="zh-CN" altLang="en-US"/>
          </a:p>
        </p:txBody>
      </p:sp>
    </p:spTree>
    <p:extLst>
      <p:ext uri="{BB962C8B-B14F-4D97-AF65-F5344CB8AC3E}">
        <p14:creationId xmlns:p14="http://schemas.microsoft.com/office/powerpoint/2010/main" val="2225268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8565" rtl="0" eaLnBrk="1" fontAlgn="auto" latinLnBrk="0" hangingPunct="1">
              <a:lnSpc>
                <a:spcPct val="100000"/>
              </a:lnSpc>
              <a:spcBef>
                <a:spcPts val="0"/>
              </a:spcBef>
              <a:spcAft>
                <a:spcPts val="0"/>
              </a:spcAft>
              <a:buClrTx/>
              <a:buSzTx/>
              <a:buFontTx/>
              <a:buNone/>
              <a:tabLst/>
              <a:defRPr/>
            </a:pPr>
            <a:fld id="{D57F35CC-AECF-450E-A632-155F605872FB}"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1218565"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2875086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8565" rtl="0" eaLnBrk="1" fontAlgn="auto" latinLnBrk="0" hangingPunct="1">
              <a:lnSpc>
                <a:spcPct val="100000"/>
              </a:lnSpc>
              <a:spcBef>
                <a:spcPts val="0"/>
              </a:spcBef>
              <a:spcAft>
                <a:spcPts val="0"/>
              </a:spcAft>
              <a:buClrTx/>
              <a:buSzTx/>
              <a:buFontTx/>
              <a:buNone/>
              <a:tabLst/>
              <a:defRPr/>
            </a:pPr>
            <a:fld id="{D57F35CC-AECF-450E-A632-155F605872FB}"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1218565"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26980876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D57F35CC-AECF-450E-A632-155F605872FB}" type="slidenum">
              <a:rPr lang="zh-CN" altLang="en-US" smtClean="0"/>
              <a:pPr>
                <a:defRPr/>
              </a:pPr>
              <a:t>7</a:t>
            </a:fld>
            <a:endParaRPr lang="zh-CN" altLang="en-US"/>
          </a:p>
        </p:txBody>
      </p:sp>
    </p:spTree>
    <p:extLst>
      <p:ext uri="{BB962C8B-B14F-4D97-AF65-F5344CB8AC3E}">
        <p14:creationId xmlns:p14="http://schemas.microsoft.com/office/powerpoint/2010/main" val="19777797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D57F35CC-AECF-450E-A632-155F605872FB}" type="slidenum">
              <a:rPr lang="zh-CN" altLang="en-US" smtClean="0"/>
              <a:pPr>
                <a:defRPr/>
              </a:pPr>
              <a:t>8</a:t>
            </a:fld>
            <a:endParaRPr lang="zh-CN" altLang="en-US"/>
          </a:p>
        </p:txBody>
      </p:sp>
    </p:spTree>
    <p:extLst>
      <p:ext uri="{BB962C8B-B14F-4D97-AF65-F5344CB8AC3E}">
        <p14:creationId xmlns:p14="http://schemas.microsoft.com/office/powerpoint/2010/main" val="8457821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D57F35CC-AECF-450E-A632-155F605872FB}" type="slidenum">
              <a:rPr lang="zh-CN" altLang="en-US" smtClean="0"/>
              <a:pPr>
                <a:defRPr/>
              </a:pPr>
              <a:t>9</a:t>
            </a:fld>
            <a:endParaRPr lang="zh-CN" altLang="en-US"/>
          </a:p>
        </p:txBody>
      </p:sp>
    </p:spTree>
    <p:extLst>
      <p:ext uri="{BB962C8B-B14F-4D97-AF65-F5344CB8AC3E}">
        <p14:creationId xmlns:p14="http://schemas.microsoft.com/office/powerpoint/2010/main" val="2055522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D57F35CC-AECF-450E-A632-155F605872FB}" type="slidenum">
              <a:rPr lang="zh-CN" altLang="en-US" smtClean="0"/>
              <a:pPr>
                <a:defRPr/>
              </a:pPr>
              <a:t>10</a:t>
            </a:fld>
            <a:endParaRPr lang="zh-CN" altLang="en-US"/>
          </a:p>
        </p:txBody>
      </p:sp>
    </p:spTree>
    <p:extLst>
      <p:ext uri="{BB962C8B-B14F-4D97-AF65-F5344CB8AC3E}">
        <p14:creationId xmlns:p14="http://schemas.microsoft.com/office/powerpoint/2010/main" val="2100250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CDDB711-A6F8-4639-8AFC-121229B08AAF}"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21429162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CDDB711-A6F8-4639-8AFC-121229B08AAF}" type="datetimeFigureOut">
              <a:rPr lang="en-US" smtClean="0"/>
              <a:pPr/>
              <a:t>4/15/2024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1821461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DDB711-A6F8-4639-8AFC-121229B08AAF}" type="datetimeFigureOut">
              <a:rPr lang="en-US" smtClean="0"/>
              <a:pPr/>
              <a:t>4/15/2024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41935416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CDDB711-A6F8-4639-8AFC-121229B08AAF}" type="datetimeFigureOut">
              <a:rPr lang="en-US" smtClean="0"/>
              <a:pPr/>
              <a:t>4/15/2024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14206887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CDDB711-A6F8-4639-8AFC-121229B08AAF}" type="datetimeFigureOut">
              <a:rPr lang="en-US" smtClean="0"/>
              <a:pPr/>
              <a:t>4/15/2024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7178359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CDDB711-A6F8-4639-8AFC-121229B08AAF}"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18888762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CDDB711-A6F8-4639-8AFC-121229B08AAF}"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2098045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CDDB711-A6F8-4639-8AFC-121229B08AAF}"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2482491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CDDB711-A6F8-4639-8AFC-121229B08AAF}"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24116548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CDDB711-A6F8-4639-8AFC-121229B08AAF}"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3707119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CDDB711-A6F8-4639-8AFC-121229B08AAF}"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1499075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CDDB711-A6F8-4639-8AFC-121229B08AAF}"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2559548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CDDB711-A6F8-4639-8AFC-121229B08AAF}"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7173063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CDDB711-A6F8-4639-8AFC-121229B08AAF}" type="datetimeFigureOut">
              <a:rPr lang="en-US" smtClean="0"/>
              <a:pPr/>
              <a:t>4/15/2024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27854828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CDDB711-A6F8-4639-8AFC-121229B08AAF}" type="datetimeFigureOut">
              <a:rPr lang="en-US" smtClean="0"/>
              <a:pPr/>
              <a:t>4/15/2024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289909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alphaModFix amt="86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DDB711-A6F8-4639-8AFC-121229B08AAF}" type="datetimeFigureOut">
              <a:rPr lang="en-US" smtClean="0"/>
              <a:pPr/>
              <a:t>4/15/2024</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1EDA89-6916-476A-A118-ABF5DED010B3}" type="slidenum">
              <a:rPr lang="en-US" smtClean="0"/>
              <a:pPr/>
              <a:t>‹#›</a:t>
            </a:fld>
            <a:endParaRPr lang="en-US"/>
          </a:p>
        </p:txBody>
      </p:sp>
    </p:spTree>
    <p:extLst>
      <p:ext uri="{BB962C8B-B14F-4D97-AF65-F5344CB8AC3E}">
        <p14:creationId xmlns:p14="http://schemas.microsoft.com/office/powerpoint/2010/main" val="370344665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705" r:id="rId3"/>
    <p:sldLayoutId id="214748369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www.minimouse.us/"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oleObject" Target="../embeddings/oleObject1.bin"/><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3.xml"/><Relationship Id="rId16"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4.png"/><Relationship Id="rId10" Type="http://schemas.openxmlformats.org/officeDocument/2006/relationships/image" Target="../media/image10.png"/><Relationship Id="rId4" Type="http://schemas.openxmlformats.org/officeDocument/2006/relationships/image" Target="../media/image4.wmf"/><Relationship Id="rId9" Type="http://schemas.openxmlformats.org/officeDocument/2006/relationships/image" Target="../media/image9.png"/><Relationship Id="rId1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6D2143C-B945-3560-23C9-CAEA4DC39C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6924" y="0"/>
            <a:ext cx="4858152" cy="6858000"/>
          </a:xfrm>
          <a:prstGeom prst="rect">
            <a:avLst/>
          </a:prstGeom>
        </p:spPr>
      </p:pic>
      <p:pic>
        <p:nvPicPr>
          <p:cNvPr id="4" name="Picture 3">
            <a:extLst>
              <a:ext uri="{FF2B5EF4-FFF2-40B4-BE49-F238E27FC236}">
                <a16:creationId xmlns:a16="http://schemas.microsoft.com/office/drawing/2014/main" id="{9BC1E480-C366-82D9-F686-1B6E9DC602CD}"/>
              </a:ext>
            </a:extLst>
          </p:cNvPr>
          <p:cNvPicPr>
            <a:picLocks noChangeAspect="1"/>
          </p:cNvPicPr>
          <p:nvPr/>
        </p:nvPicPr>
        <p:blipFill>
          <a:blip r:embed="rId3"/>
          <a:stretch>
            <a:fillRect/>
          </a:stretch>
        </p:blipFill>
        <p:spPr>
          <a:xfrm>
            <a:off x="8946889" y="0"/>
            <a:ext cx="3394084" cy="1019500"/>
          </a:xfrm>
          <a:prstGeom prst="rect">
            <a:avLst/>
          </a:prstGeom>
        </p:spPr>
      </p:pic>
    </p:spTree>
    <p:extLst>
      <p:ext uri="{BB962C8B-B14F-4D97-AF65-F5344CB8AC3E}">
        <p14:creationId xmlns:p14="http://schemas.microsoft.com/office/powerpoint/2010/main" val="41082585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222937" y="531868"/>
            <a:ext cx="8723951" cy="1384995"/>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a:spAutoFit/>
          </a:bodyPr>
          <a:lstStyle/>
          <a:p>
            <a:r>
              <a:rPr lang="vi-VN" sz="2800" b="1">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Bài tập 2:Viết số thứ tự thích hợp vào chỗ chấm để hoàn thành các bước di chuyển một biểu tượng trên màn hình nền:</a:t>
            </a:r>
            <a:endParaRPr lang="en-US" sz="280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9AC61DAE-EDC0-F79F-187D-812D73A4A7D6}"/>
              </a:ext>
            </a:extLst>
          </p:cNvPr>
          <p:cNvPicPr>
            <a:picLocks noChangeAspect="1"/>
          </p:cNvPicPr>
          <p:nvPr/>
        </p:nvPicPr>
        <p:blipFill>
          <a:blip r:embed="rId3"/>
          <a:stretch>
            <a:fillRect/>
          </a:stretch>
        </p:blipFill>
        <p:spPr>
          <a:xfrm>
            <a:off x="8946889" y="0"/>
            <a:ext cx="3394084" cy="1019500"/>
          </a:xfrm>
          <a:prstGeom prst="rect">
            <a:avLst/>
          </a:prstGeom>
        </p:spPr>
      </p:pic>
      <p:sp>
        <p:nvSpPr>
          <p:cNvPr id="6" name="TextBox 5">
            <a:extLst>
              <a:ext uri="{FF2B5EF4-FFF2-40B4-BE49-F238E27FC236}">
                <a16:creationId xmlns:a16="http://schemas.microsoft.com/office/drawing/2014/main" id="{8ACE61FA-8EBF-CEEB-7717-25B660EB12CF}"/>
              </a:ext>
            </a:extLst>
          </p:cNvPr>
          <p:cNvSpPr txBox="1"/>
          <p:nvPr/>
        </p:nvSpPr>
        <p:spPr>
          <a:xfrm>
            <a:off x="393869" y="2409779"/>
            <a:ext cx="7374904" cy="646331"/>
          </a:xfrm>
          <a:prstGeom prst="rect">
            <a:avLst/>
          </a:prstGeom>
          <a:noFill/>
        </p:spPr>
        <p:txBody>
          <a:bodyPr wrap="none" rtlCol="0">
            <a:spAutoFit/>
          </a:bodyPr>
          <a:lstStyle/>
          <a:p>
            <a:r>
              <a:rPr lang="en-US" sz="3600" b="1">
                <a:solidFill>
                  <a:srgbClr val="FF0000"/>
                </a:solidFill>
                <a:effectLst>
                  <a:outerShdw blurRad="38100" dist="38100" dir="2700000" algn="tl">
                    <a:srgbClr val="000000">
                      <a:alpha val="43137"/>
                    </a:srgbClr>
                  </a:outerShdw>
                </a:effectLst>
              </a:rPr>
              <a:t>Bước ……: Nhấn và giữ nút trái chuột.</a:t>
            </a:r>
          </a:p>
        </p:txBody>
      </p:sp>
      <p:sp>
        <p:nvSpPr>
          <p:cNvPr id="7" name="TextBox 6">
            <a:extLst>
              <a:ext uri="{FF2B5EF4-FFF2-40B4-BE49-F238E27FC236}">
                <a16:creationId xmlns:a16="http://schemas.microsoft.com/office/drawing/2014/main" id="{7F0A4E10-3159-4EF2-D037-8946EFD5EB3C}"/>
              </a:ext>
            </a:extLst>
          </p:cNvPr>
          <p:cNvSpPr txBox="1"/>
          <p:nvPr/>
        </p:nvSpPr>
        <p:spPr>
          <a:xfrm>
            <a:off x="393869" y="3882061"/>
            <a:ext cx="10483681" cy="1200329"/>
          </a:xfrm>
          <a:prstGeom prst="rect">
            <a:avLst/>
          </a:prstGeom>
          <a:noFill/>
        </p:spPr>
        <p:txBody>
          <a:bodyPr wrap="square" rtlCol="0">
            <a:spAutoFit/>
          </a:bodyPr>
          <a:lstStyle/>
          <a:p>
            <a:r>
              <a:rPr lang="en-US" sz="3600" b="1">
                <a:solidFill>
                  <a:srgbClr val="FF0000"/>
                </a:solidFill>
                <a:effectLst>
                  <a:outerShdw blurRad="38100" dist="38100" dir="2700000" algn="tl">
                    <a:srgbClr val="000000">
                      <a:alpha val="43137"/>
                    </a:srgbClr>
                  </a:outerShdw>
                </a:effectLst>
              </a:rPr>
              <a:t>Bước ……: Di chuyển con trỏ chuột trái chuột đến biểu tượng.</a:t>
            </a:r>
          </a:p>
        </p:txBody>
      </p:sp>
      <p:sp>
        <p:nvSpPr>
          <p:cNvPr id="8" name="TextBox 7">
            <a:extLst>
              <a:ext uri="{FF2B5EF4-FFF2-40B4-BE49-F238E27FC236}">
                <a16:creationId xmlns:a16="http://schemas.microsoft.com/office/drawing/2014/main" id="{426DFE81-9CD2-CC1A-6D1A-EEC52B1F56DD}"/>
              </a:ext>
            </a:extLst>
          </p:cNvPr>
          <p:cNvSpPr txBox="1"/>
          <p:nvPr/>
        </p:nvSpPr>
        <p:spPr>
          <a:xfrm>
            <a:off x="393869" y="3145920"/>
            <a:ext cx="5772221" cy="646331"/>
          </a:xfrm>
          <a:prstGeom prst="rect">
            <a:avLst/>
          </a:prstGeom>
          <a:noFill/>
        </p:spPr>
        <p:txBody>
          <a:bodyPr wrap="none" rtlCol="0">
            <a:spAutoFit/>
          </a:bodyPr>
          <a:lstStyle/>
          <a:p>
            <a:r>
              <a:rPr lang="en-US" sz="3600" b="1">
                <a:solidFill>
                  <a:srgbClr val="FF0000"/>
                </a:solidFill>
                <a:effectLst>
                  <a:outerShdw blurRad="38100" dist="38100" dir="2700000" algn="tl">
                    <a:srgbClr val="000000">
                      <a:alpha val="43137"/>
                    </a:srgbClr>
                  </a:outerShdw>
                </a:effectLst>
              </a:rPr>
              <a:t>Bước ……:Thả nút trái chuột. </a:t>
            </a:r>
          </a:p>
        </p:txBody>
      </p:sp>
      <p:sp>
        <p:nvSpPr>
          <p:cNvPr id="10" name="TextBox 9">
            <a:extLst>
              <a:ext uri="{FF2B5EF4-FFF2-40B4-BE49-F238E27FC236}">
                <a16:creationId xmlns:a16="http://schemas.microsoft.com/office/drawing/2014/main" id="{D106C3DD-0D04-3E74-C117-5FCC1C04D09B}"/>
              </a:ext>
            </a:extLst>
          </p:cNvPr>
          <p:cNvSpPr txBox="1"/>
          <p:nvPr/>
        </p:nvSpPr>
        <p:spPr>
          <a:xfrm>
            <a:off x="388791" y="5051175"/>
            <a:ext cx="8151206" cy="646331"/>
          </a:xfrm>
          <a:prstGeom prst="rect">
            <a:avLst/>
          </a:prstGeom>
          <a:noFill/>
        </p:spPr>
        <p:txBody>
          <a:bodyPr wrap="none" rtlCol="0">
            <a:spAutoFit/>
          </a:bodyPr>
          <a:lstStyle/>
          <a:p>
            <a:r>
              <a:rPr lang="en-US" sz="3600" b="1">
                <a:solidFill>
                  <a:srgbClr val="FF0000"/>
                </a:solidFill>
                <a:effectLst>
                  <a:outerShdw blurRad="38100" dist="38100" dir="2700000" algn="tl">
                    <a:srgbClr val="000000">
                      <a:alpha val="43137"/>
                    </a:srgbClr>
                  </a:outerShdw>
                </a:effectLst>
              </a:rPr>
              <a:t>Bước ……:Di chuyển chuột đến vị trí mới. </a:t>
            </a:r>
          </a:p>
        </p:txBody>
      </p:sp>
      <p:sp>
        <p:nvSpPr>
          <p:cNvPr id="9" name="Oval 8">
            <a:extLst>
              <a:ext uri="{FF2B5EF4-FFF2-40B4-BE49-F238E27FC236}">
                <a16:creationId xmlns:a16="http://schemas.microsoft.com/office/drawing/2014/main" id="{D714A434-AAAB-4BF6-9F45-7A9FB4624877}"/>
              </a:ext>
            </a:extLst>
          </p:cNvPr>
          <p:cNvSpPr/>
          <p:nvPr/>
        </p:nvSpPr>
        <p:spPr>
          <a:xfrm>
            <a:off x="1766132" y="5082840"/>
            <a:ext cx="432620" cy="42278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600"/>
              <a:t>3</a:t>
            </a:r>
          </a:p>
        </p:txBody>
      </p:sp>
      <p:sp>
        <p:nvSpPr>
          <p:cNvPr id="11" name="Oval 10">
            <a:extLst>
              <a:ext uri="{FF2B5EF4-FFF2-40B4-BE49-F238E27FC236}">
                <a16:creationId xmlns:a16="http://schemas.microsoft.com/office/drawing/2014/main" id="{C1A49E29-257F-4025-A154-D870088A7327}"/>
              </a:ext>
            </a:extLst>
          </p:cNvPr>
          <p:cNvSpPr/>
          <p:nvPr/>
        </p:nvSpPr>
        <p:spPr>
          <a:xfrm>
            <a:off x="1766132" y="3874780"/>
            <a:ext cx="432620" cy="42278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600"/>
              <a:t>1</a:t>
            </a:r>
          </a:p>
        </p:txBody>
      </p:sp>
      <p:sp>
        <p:nvSpPr>
          <p:cNvPr id="12" name="Oval 11">
            <a:extLst>
              <a:ext uri="{FF2B5EF4-FFF2-40B4-BE49-F238E27FC236}">
                <a16:creationId xmlns:a16="http://schemas.microsoft.com/office/drawing/2014/main" id="{A6B6C05C-1DC7-4F47-B371-6BCE27E8C758}"/>
              </a:ext>
            </a:extLst>
          </p:cNvPr>
          <p:cNvSpPr/>
          <p:nvPr/>
        </p:nvSpPr>
        <p:spPr>
          <a:xfrm>
            <a:off x="1766132" y="3107325"/>
            <a:ext cx="432620" cy="42278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600"/>
              <a:t>4</a:t>
            </a:r>
          </a:p>
        </p:txBody>
      </p:sp>
      <p:sp>
        <p:nvSpPr>
          <p:cNvPr id="13" name="Oval 12">
            <a:extLst>
              <a:ext uri="{FF2B5EF4-FFF2-40B4-BE49-F238E27FC236}">
                <a16:creationId xmlns:a16="http://schemas.microsoft.com/office/drawing/2014/main" id="{E2D18EAE-7C0C-430F-8402-09E7AD1E7602}"/>
              </a:ext>
            </a:extLst>
          </p:cNvPr>
          <p:cNvSpPr/>
          <p:nvPr/>
        </p:nvSpPr>
        <p:spPr>
          <a:xfrm>
            <a:off x="1766132" y="2441982"/>
            <a:ext cx="432620" cy="422787"/>
          </a:xfrm>
          <a:prstGeom prst="ellipse">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US" sz="3600"/>
              <a:t>2</a:t>
            </a:r>
          </a:p>
        </p:txBody>
      </p:sp>
    </p:spTree>
    <p:extLst>
      <p:ext uri="{BB962C8B-B14F-4D97-AF65-F5344CB8AC3E}">
        <p14:creationId xmlns:p14="http://schemas.microsoft.com/office/powerpoint/2010/main" val="27962748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heel(1)">
                                      <p:cBhvr>
                                        <p:cTn id="26" dur="20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heel(1)">
                                      <p:cBhvr>
                                        <p:cTn id="31" dur="20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heel(1)">
                                      <p:cBhvr>
                                        <p:cTn id="36" dur="20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heel(1)">
                                      <p:cBhvr>
                                        <p:cTn id="4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10" grpId="0"/>
      <p:bldP spid="9" grpId="0" animBg="1"/>
      <p:bldP spid="11"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CF80DB-6B5F-461D-B1D7-BC7175A4B2A1}"/>
              </a:ext>
            </a:extLst>
          </p:cNvPr>
          <p:cNvSpPr/>
          <p:nvPr/>
        </p:nvSpPr>
        <p:spPr>
          <a:xfrm>
            <a:off x="491758" y="1673253"/>
            <a:ext cx="9294339" cy="1179554"/>
          </a:xfrm>
          <a:prstGeom prst="rect">
            <a:avLst/>
          </a:prstGeom>
          <a:solidFill>
            <a:schemeClr val="accent6">
              <a:lumMod val="40000"/>
              <a:lumOff val="60000"/>
            </a:schemeClr>
          </a:solidFill>
        </p:spPr>
        <p:txBody>
          <a:bodyPr wrap="none">
            <a:spAutoFit/>
          </a:bodyPr>
          <a:lstStyle/>
          <a:p>
            <a:pPr algn="just">
              <a:lnSpc>
                <a:spcPct val="115000"/>
              </a:lnSpc>
              <a:spcAft>
                <a:spcPts val="0"/>
              </a:spcAft>
            </a:pP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T</a:t>
            </a:r>
            <a:r>
              <a:rPr lang="vi-VN"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ruy cập vào trang web </a:t>
            </a:r>
            <a:r>
              <a:rPr lang="vi-VN" sz="3200" b="1" u="sng"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hlinkClick r:id="rId3">
                  <a:extLst>
                    <a:ext uri="{A12FA001-AC4F-418D-AE19-62706E023703}">
                      <ahyp:hlinkClr xmlns:ahyp="http://schemas.microsoft.com/office/drawing/2018/hyperlinkcolor" val="tx"/>
                    </a:ext>
                  </a:extLst>
                </a:hlinkClick>
              </a:rPr>
              <a:t>https://www.minimouse.us/</a:t>
            </a:r>
            <a:r>
              <a:rPr lang="vi-VN"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endPar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để luyện tập thao tác kéo thả chuột</a:t>
            </a:r>
            <a:r>
              <a:rPr lang="en-US" sz="1200" b="1"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a:t>
            </a:r>
            <a:endParaRPr lang="en-US" sz="1100" b="1"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
        <p:nvSpPr>
          <p:cNvPr id="4" name="Rectangle 3">
            <a:extLst>
              <a:ext uri="{FF2B5EF4-FFF2-40B4-BE49-F238E27FC236}">
                <a16:creationId xmlns:a16="http://schemas.microsoft.com/office/drawing/2014/main" id="{281C0E42-39BD-47D9-9AFE-68AC518C0254}"/>
              </a:ext>
            </a:extLst>
          </p:cNvPr>
          <p:cNvSpPr/>
          <p:nvPr/>
        </p:nvSpPr>
        <p:spPr>
          <a:xfrm>
            <a:off x="491758" y="3013062"/>
            <a:ext cx="8303481" cy="2312171"/>
          </a:xfrm>
          <a:prstGeom prst="rect">
            <a:avLst/>
          </a:prstGeom>
          <a:solidFill>
            <a:schemeClr val="accent6">
              <a:lumMod val="40000"/>
              <a:lumOff val="60000"/>
            </a:schemeClr>
          </a:solidFill>
        </p:spPr>
        <p:txBody>
          <a:bodyPr wrap="square">
            <a:spAutoFit/>
          </a:bodyPr>
          <a:lstStyle/>
          <a:p>
            <a:pPr algn="just">
              <a:lnSpc>
                <a:spcPct val="115000"/>
              </a:lnSpc>
              <a:spcAft>
                <a:spcPts val="0"/>
              </a:spcAft>
            </a:pPr>
            <a:r>
              <a:rPr lang="vi-VN" sz="3200" b="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Hướng dẫn học sinh truy cập vào trang web và giải thích trò chơi đồng thời ghi lại thành tích xếp hạng trong trò chơi ai hoàn thành nhanh nhất sẽ có phần thưởng</a:t>
            </a:r>
            <a:r>
              <a:rPr lang="en-US" sz="3200" b="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a:t>
            </a:r>
          </a:p>
        </p:txBody>
      </p:sp>
      <p:pic>
        <p:nvPicPr>
          <p:cNvPr id="2" name="Picture 1">
            <a:extLst>
              <a:ext uri="{FF2B5EF4-FFF2-40B4-BE49-F238E27FC236}">
                <a16:creationId xmlns:a16="http://schemas.microsoft.com/office/drawing/2014/main" id="{159DE8DD-F6BF-AE0D-08C1-69950F6C24E6}"/>
              </a:ext>
            </a:extLst>
          </p:cNvPr>
          <p:cNvPicPr>
            <a:picLocks noChangeAspect="1"/>
          </p:cNvPicPr>
          <p:nvPr/>
        </p:nvPicPr>
        <p:blipFill>
          <a:blip r:embed="rId4"/>
          <a:stretch>
            <a:fillRect/>
          </a:stretch>
        </p:blipFill>
        <p:spPr>
          <a:xfrm>
            <a:off x="8946889" y="0"/>
            <a:ext cx="3394084" cy="1019500"/>
          </a:xfrm>
          <a:prstGeom prst="rect">
            <a:avLst/>
          </a:prstGeom>
        </p:spPr>
      </p:pic>
      <p:sp>
        <p:nvSpPr>
          <p:cNvPr id="5" name="TextBox 4">
            <a:extLst>
              <a:ext uri="{FF2B5EF4-FFF2-40B4-BE49-F238E27FC236}">
                <a16:creationId xmlns:a16="http://schemas.microsoft.com/office/drawing/2014/main" id="{09389E34-621B-03E1-03DB-35E1F03F9179}"/>
              </a:ext>
            </a:extLst>
          </p:cNvPr>
          <p:cNvSpPr txBox="1"/>
          <p:nvPr/>
        </p:nvSpPr>
        <p:spPr>
          <a:xfrm>
            <a:off x="2078966" y="304289"/>
            <a:ext cx="5840084" cy="830997"/>
          </a:xfrm>
          <a:prstGeom prst="rect">
            <a:avLst/>
          </a:prstGeom>
          <a:noFill/>
        </p:spPr>
        <p:txBody>
          <a:bodyPr wrap="square" rtlCol="0">
            <a:spAutoFit/>
          </a:bodyPr>
          <a:lstStyle/>
          <a:p>
            <a:pPr algn="ctr"/>
            <a:r>
              <a:rPr lang="en-US" sz="4800" b="1" dirty="0" err="1">
                <a:solidFill>
                  <a:srgbClr val="FF0000"/>
                </a:solidFill>
                <a:latin typeface="Times New Roman" panose="02020603050405020304" pitchFamily="18" charset="0"/>
                <a:cs typeface="Times New Roman" panose="02020603050405020304" pitchFamily="18" charset="0"/>
              </a:rPr>
              <a:t>Hoạt</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động</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vận</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dụng</a:t>
            </a:r>
            <a:endParaRPr lang="en-US" sz="4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534261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4731DA2-235F-FA04-34E6-E30E586AE65F}"/>
              </a:ext>
            </a:extLst>
          </p:cNvPr>
          <p:cNvPicPr>
            <a:picLocks noChangeAspect="1"/>
          </p:cNvPicPr>
          <p:nvPr/>
        </p:nvPicPr>
        <p:blipFill>
          <a:blip r:embed="rId3"/>
          <a:stretch>
            <a:fillRect/>
          </a:stretch>
        </p:blipFill>
        <p:spPr>
          <a:xfrm>
            <a:off x="8946889" y="0"/>
            <a:ext cx="3394084" cy="1019500"/>
          </a:xfrm>
          <a:prstGeom prst="rect">
            <a:avLst/>
          </a:prstGeom>
        </p:spPr>
      </p:pic>
      <p:pic>
        <p:nvPicPr>
          <p:cNvPr id="3" name="Picture 2"/>
          <p:cNvPicPr>
            <a:picLocks noChangeAspect="1"/>
          </p:cNvPicPr>
          <p:nvPr/>
        </p:nvPicPr>
        <p:blipFill>
          <a:blip r:embed="rId4"/>
          <a:stretch>
            <a:fillRect/>
          </a:stretch>
        </p:blipFill>
        <p:spPr>
          <a:xfrm>
            <a:off x="1496854" y="2102607"/>
            <a:ext cx="9404223" cy="2974359"/>
          </a:xfrm>
          <a:prstGeom prst="rect">
            <a:avLst/>
          </a:prstGeom>
        </p:spPr>
      </p:pic>
      <p:sp>
        <p:nvSpPr>
          <p:cNvPr id="4" name="TextBox 3">
            <a:extLst>
              <a:ext uri="{FF2B5EF4-FFF2-40B4-BE49-F238E27FC236}">
                <a16:creationId xmlns:a16="http://schemas.microsoft.com/office/drawing/2014/main" id="{23EFD73B-F21C-0CB8-A0E7-0CB35712F36F}"/>
              </a:ext>
            </a:extLst>
          </p:cNvPr>
          <p:cNvSpPr txBox="1"/>
          <p:nvPr/>
        </p:nvSpPr>
        <p:spPr>
          <a:xfrm>
            <a:off x="2328474" y="314558"/>
            <a:ext cx="5840084" cy="830997"/>
          </a:xfrm>
          <a:prstGeom prst="rect">
            <a:avLst/>
          </a:prstGeom>
          <a:noFill/>
        </p:spPr>
        <p:txBody>
          <a:bodyPr wrap="square" rtlCol="0">
            <a:spAutoFit/>
          </a:bodyPr>
          <a:lstStyle/>
          <a:p>
            <a:pPr algn="ctr"/>
            <a:r>
              <a:rPr lang="en-US" sz="4800" b="1" dirty="0" err="1">
                <a:solidFill>
                  <a:srgbClr val="FF0000"/>
                </a:solidFill>
                <a:latin typeface="Times New Roman" panose="02020603050405020304" pitchFamily="18" charset="0"/>
                <a:cs typeface="Times New Roman" panose="02020603050405020304" pitchFamily="18" charset="0"/>
              </a:rPr>
              <a:t>Hoạt</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động</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đánh</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giá</a:t>
            </a:r>
            <a:endParaRPr lang="en-US" sz="4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96582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Content Placeholder 4"/>
          <p:cNvSpPr txBox="1">
            <a:spLocks noGrp="1"/>
          </p:cNvSpPr>
          <p:nvPr>
            <p:ph type="title"/>
          </p:nvPr>
        </p:nvSpPr>
        <p:spPr>
          <a:xfrm>
            <a:off x="1401062" y="2102198"/>
            <a:ext cx="8640960" cy="1938992"/>
          </a:xfrm>
          <a:prstGeom prst="rect">
            <a:avLst/>
          </a:prstGeom>
          <a:noFill/>
        </p:spPr>
        <p:txBody>
          <a:bodyPr wrap="square" rtlCol="0">
            <a:spAutoFit/>
          </a:bodyPr>
          <a:lstStyle/>
          <a:p>
            <a:r>
              <a:rPr lang="vi-VN" sz="6000" b="1" dirty="0">
                <a:solidFill>
                  <a:srgbClr val="E24EB1"/>
                </a:solidFill>
                <a:latin typeface="Century Schoolbook" pitchFamily="18" charset="0"/>
              </a:rPr>
              <a:t>Chúc các em có một buổi học thú vị nhé</a:t>
            </a:r>
            <a:r>
              <a:rPr lang="en-US" sz="6000" b="1" dirty="0">
                <a:solidFill>
                  <a:srgbClr val="E24EB1"/>
                </a:solidFill>
                <a:latin typeface="Century Schoolbook" pitchFamily="18" charset="0"/>
              </a:rPr>
              <a:t>!</a:t>
            </a:r>
          </a:p>
        </p:txBody>
      </p:sp>
      <p:pic>
        <p:nvPicPr>
          <p:cNvPr id="2" name="Picture 1">
            <a:extLst>
              <a:ext uri="{FF2B5EF4-FFF2-40B4-BE49-F238E27FC236}">
                <a16:creationId xmlns:a16="http://schemas.microsoft.com/office/drawing/2014/main" id="{FE5E5086-A75B-3316-AF9F-B43C1B614E05}"/>
              </a:ext>
            </a:extLst>
          </p:cNvPr>
          <p:cNvPicPr>
            <a:picLocks noChangeAspect="1"/>
          </p:cNvPicPr>
          <p:nvPr/>
        </p:nvPicPr>
        <p:blipFill>
          <a:blip r:embed="rId4"/>
          <a:stretch>
            <a:fillRect/>
          </a:stretch>
        </p:blipFill>
        <p:spPr>
          <a:xfrm>
            <a:off x="8946889" y="0"/>
            <a:ext cx="3394084" cy="1019500"/>
          </a:xfrm>
          <a:prstGeom prst="rect">
            <a:avLst/>
          </a:prstGeom>
        </p:spPr>
      </p:pic>
    </p:spTree>
    <p:custDataLst>
      <p:tags r:id="rId1"/>
    </p:custDataLst>
    <p:extLst>
      <p:ext uri="{BB962C8B-B14F-4D97-AF65-F5344CB8AC3E}">
        <p14:creationId xmlns:p14="http://schemas.microsoft.com/office/powerpoint/2010/main" val="13572418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1962849" y="1094533"/>
            <a:ext cx="8266302" cy="1446550"/>
          </a:xfrm>
          <a:prstGeom prst="rect">
            <a:avLst/>
          </a:prstGeom>
          <a:noFill/>
          <a:ln>
            <a:noFill/>
          </a:ln>
        </p:spPr>
        <p:style>
          <a:lnRef idx="0">
            <a:scrgbClr r="0" g="0" b="0"/>
          </a:lnRef>
          <a:fillRef idx="0">
            <a:scrgbClr r="0" g="0" b="0"/>
          </a:fillRef>
          <a:effectRef idx="0">
            <a:scrgbClr r="0" g="0" b="0"/>
          </a:effectRef>
          <a:fontRef idx="minor">
            <a:schemeClr val="lt1"/>
          </a:fontRef>
        </p:style>
        <p:txBody>
          <a:bodyPr wrap="none" rtlCol="0">
            <a:spAutoFit/>
          </a:bodyPr>
          <a:lstStyle/>
          <a:p>
            <a:pPr algn="ctr"/>
            <a:r>
              <a:rPr lang="vi-VN" sz="4400" b="1">
                <a:solidFill>
                  <a:srgbClr val="FF0000"/>
                </a:solidFill>
                <a:latin typeface="Times New Roman" panose="02020603050405020304" pitchFamily="18" charset="0"/>
                <a:cs typeface="Times New Roman" panose="02020603050405020304" pitchFamily="18" charset="0"/>
              </a:rPr>
              <a:t>Chủ đề 1</a:t>
            </a:r>
          </a:p>
          <a:p>
            <a:pPr algn="ctr"/>
            <a:r>
              <a:rPr lang="vi-VN" sz="4400" b="1">
                <a:solidFill>
                  <a:srgbClr val="FF0000"/>
                </a:solidFill>
                <a:latin typeface="Times New Roman" panose="02020603050405020304" pitchFamily="18" charset="0"/>
                <a:cs typeface="Times New Roman" panose="02020603050405020304" pitchFamily="18" charset="0"/>
              </a:rPr>
              <a:t>MÁY TÍNH – NGƯỜI BẠN MỚI</a:t>
            </a:r>
          </a:p>
        </p:txBody>
      </p:sp>
      <p:sp>
        <p:nvSpPr>
          <p:cNvPr id="6" name="TextBox 5"/>
          <p:cNvSpPr txBox="1"/>
          <p:nvPr/>
        </p:nvSpPr>
        <p:spPr>
          <a:xfrm>
            <a:off x="2546152" y="3206695"/>
            <a:ext cx="7099700" cy="754053"/>
          </a:xfrm>
          <a:prstGeom prst="rect">
            <a:avLst/>
          </a:prstGeom>
          <a:noFill/>
          <a:ln>
            <a:noFill/>
          </a:ln>
        </p:spPr>
        <p:style>
          <a:lnRef idx="0">
            <a:scrgbClr r="0" g="0" b="0"/>
          </a:lnRef>
          <a:fillRef idx="0">
            <a:scrgbClr r="0" g="0" b="0"/>
          </a:fillRef>
          <a:effectRef idx="0">
            <a:scrgbClr r="0" g="0" b="0"/>
          </a:effectRef>
          <a:fontRef idx="minor">
            <a:schemeClr val="lt1"/>
          </a:fontRef>
        </p:style>
        <p:txBody>
          <a:bodyPr wrap="none" rtlCol="0">
            <a:spAutoFit/>
          </a:bodyPr>
          <a:lstStyle/>
          <a:p>
            <a:pPr algn="ctr"/>
            <a:r>
              <a:rPr lang="en-US" sz="4300" b="1" err="1">
                <a:solidFill>
                  <a:srgbClr val="FF0000"/>
                </a:solidFill>
                <a:latin typeface="Times New Roman" panose="02020603050405020304" pitchFamily="18" charset="0"/>
                <a:cs typeface="Times New Roman" panose="02020603050405020304" pitchFamily="18" charset="0"/>
              </a:rPr>
              <a:t>Bài</a:t>
            </a:r>
            <a:r>
              <a:rPr lang="en-US" sz="4300" b="1">
                <a:solidFill>
                  <a:srgbClr val="FF0000"/>
                </a:solidFill>
                <a:latin typeface="Times New Roman" panose="02020603050405020304" pitchFamily="18" charset="0"/>
                <a:cs typeface="Times New Roman" panose="02020603050405020304" pitchFamily="18" charset="0"/>
              </a:rPr>
              <a:t> 4: Thao tác kéo thả chuột</a:t>
            </a:r>
          </a:p>
        </p:txBody>
      </p:sp>
      <p:pic>
        <p:nvPicPr>
          <p:cNvPr id="2" name="Picture 1">
            <a:extLst>
              <a:ext uri="{FF2B5EF4-FFF2-40B4-BE49-F238E27FC236}">
                <a16:creationId xmlns:a16="http://schemas.microsoft.com/office/drawing/2014/main" id="{E0FEB9D3-1C71-58F7-1683-B63A9DA80AB8}"/>
              </a:ext>
            </a:extLst>
          </p:cNvPr>
          <p:cNvPicPr>
            <a:picLocks noChangeAspect="1"/>
          </p:cNvPicPr>
          <p:nvPr/>
        </p:nvPicPr>
        <p:blipFill>
          <a:blip r:embed="rId3"/>
          <a:stretch>
            <a:fillRect/>
          </a:stretch>
        </p:blipFill>
        <p:spPr>
          <a:xfrm>
            <a:off x="8946889" y="0"/>
            <a:ext cx="3394084" cy="1019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9" name="文本占位符 2"/>
          <p:cNvSpPr>
            <a:spLocks noGrp="1"/>
          </p:cNvSpPr>
          <p:nvPr>
            <p:ph type="body" idx="1"/>
          </p:nvPr>
        </p:nvSpPr>
        <p:spPr>
          <a:xfrm>
            <a:off x="398721" y="2562084"/>
            <a:ext cx="11048863" cy="1285672"/>
          </a:xfrm>
          <a:solidFill>
            <a:schemeClr val="bg1"/>
          </a:solidFill>
        </p:spPr>
        <p:txBody>
          <a:bodyPr>
            <a:noAutofit/>
          </a:bodyPr>
          <a:lstStyle/>
          <a:p>
            <a:pPr lvl="0" algn="l">
              <a:lnSpc>
                <a:spcPct val="100000"/>
              </a:lnSpc>
            </a:pPr>
            <a:r>
              <a:rPr lang="vi-VN"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Biết được </a:t>
            </a:r>
            <a:r>
              <a:rPr lang="en-US" sz="32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thao</a:t>
            </a: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tác</a:t>
            </a: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kéo</a:t>
            </a: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thả</a:t>
            </a:r>
            <a:r>
              <a:rPr lang="vi-VN"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chuột</a:t>
            </a:r>
            <a:endPar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lvl="0" algn="l">
              <a:lnSpc>
                <a:spcPct val="100000"/>
              </a:lnSpc>
            </a:pP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t>
            </a:r>
            <a:r>
              <a:rPr lang="vi-VN"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iết vận dụng thao tác </a:t>
            </a:r>
            <a:r>
              <a:rPr lang="en-US" sz="32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kéo</a:t>
            </a: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thả</a:t>
            </a:r>
            <a:r>
              <a:rPr lang="vi-VN"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chuột để làm việc với máy tính.</a:t>
            </a:r>
            <a:endPar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8B83C970-80A3-38DE-A5C2-CA76BB97018A}"/>
              </a:ext>
            </a:extLst>
          </p:cNvPr>
          <p:cNvPicPr>
            <a:picLocks noChangeAspect="1"/>
          </p:cNvPicPr>
          <p:nvPr/>
        </p:nvPicPr>
        <p:blipFill>
          <a:blip r:embed="rId3"/>
          <a:stretch>
            <a:fillRect/>
          </a:stretch>
        </p:blipFill>
        <p:spPr>
          <a:xfrm>
            <a:off x="8946889" y="0"/>
            <a:ext cx="3394084" cy="1019500"/>
          </a:xfrm>
          <a:prstGeom prst="rect">
            <a:avLst/>
          </a:prstGeom>
        </p:spPr>
      </p:pic>
      <p:sp>
        <p:nvSpPr>
          <p:cNvPr id="3" name="TextBox 2">
            <a:extLst>
              <a:ext uri="{FF2B5EF4-FFF2-40B4-BE49-F238E27FC236}">
                <a16:creationId xmlns:a16="http://schemas.microsoft.com/office/drawing/2014/main" id="{C65FB55C-EDA5-6381-F7D0-8A748E41335C}"/>
              </a:ext>
            </a:extLst>
          </p:cNvPr>
          <p:cNvSpPr txBox="1"/>
          <p:nvPr/>
        </p:nvSpPr>
        <p:spPr>
          <a:xfrm>
            <a:off x="3966081" y="747099"/>
            <a:ext cx="3296365" cy="830997"/>
          </a:xfrm>
          <a:prstGeom prst="rect">
            <a:avLst/>
          </a:prstGeom>
          <a:noFill/>
        </p:spPr>
        <p:txBody>
          <a:bodyPr wrap="square" rtlCol="0">
            <a:spAutoFit/>
          </a:bodyPr>
          <a:lstStyle/>
          <a:p>
            <a:r>
              <a:rPr lang="en-US" sz="4800" b="1" dirty="0" err="1">
                <a:solidFill>
                  <a:srgbClr val="FF0000"/>
                </a:solidFill>
                <a:latin typeface="Times New Roman" panose="02020603050405020304" pitchFamily="18" charset="0"/>
                <a:cs typeface="Times New Roman" panose="02020603050405020304" pitchFamily="18" charset="0"/>
              </a:rPr>
              <a:t>Mục</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tiêu</a:t>
            </a:r>
            <a:endParaRPr lang="en-US" sz="48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219">
                                            <p:bg/>
                                          </p:spTgt>
                                        </p:tgtEl>
                                        <p:attrNameLst>
                                          <p:attrName>style.visibility</p:attrName>
                                        </p:attrNameLst>
                                      </p:cBhvr>
                                      <p:to>
                                        <p:strVal val="visible"/>
                                      </p:to>
                                    </p:set>
                                    <p:anim calcmode="lin" valueType="num">
                                      <p:cBhvr>
                                        <p:cTn id="7" dur="500" fill="hold"/>
                                        <p:tgtEl>
                                          <p:spTgt spid="9219">
                                            <p:bg/>
                                          </p:spTgt>
                                        </p:tgtEl>
                                        <p:attrNameLst>
                                          <p:attrName>ppt_w</p:attrName>
                                        </p:attrNameLst>
                                      </p:cBhvr>
                                      <p:tavLst>
                                        <p:tav tm="0">
                                          <p:val>
                                            <p:fltVal val="0"/>
                                          </p:val>
                                        </p:tav>
                                        <p:tav tm="100000">
                                          <p:val>
                                            <p:strVal val="#ppt_w"/>
                                          </p:val>
                                        </p:tav>
                                      </p:tavLst>
                                    </p:anim>
                                    <p:anim calcmode="lin" valueType="num">
                                      <p:cBhvr>
                                        <p:cTn id="8" dur="500" fill="hold"/>
                                        <p:tgtEl>
                                          <p:spTgt spid="9219">
                                            <p:bg/>
                                          </p:spTgt>
                                        </p:tgtEl>
                                        <p:attrNameLst>
                                          <p:attrName>ppt_h</p:attrName>
                                        </p:attrNameLst>
                                      </p:cBhvr>
                                      <p:tavLst>
                                        <p:tav tm="0">
                                          <p:val>
                                            <p:fltVal val="0"/>
                                          </p:val>
                                        </p:tav>
                                        <p:tav tm="100000">
                                          <p:val>
                                            <p:strVal val="#ppt_h"/>
                                          </p:val>
                                        </p:tav>
                                      </p:tavLst>
                                    </p:anim>
                                    <p:animEffect transition="in" filter="fade">
                                      <p:cBhvr>
                                        <p:cTn id="9" dur="500"/>
                                        <p:tgtEl>
                                          <p:spTgt spid="9219">
                                            <p:bg/>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219">
                                            <p:txEl>
                                              <p:pRg st="0" end="0"/>
                                            </p:txEl>
                                          </p:spTgt>
                                        </p:tgtEl>
                                        <p:attrNameLst>
                                          <p:attrName>style.visibility</p:attrName>
                                        </p:attrNameLst>
                                      </p:cBhvr>
                                      <p:to>
                                        <p:strVal val="visible"/>
                                      </p:to>
                                    </p:set>
                                    <p:anim calcmode="lin" valueType="num">
                                      <p:cBhvr>
                                        <p:cTn id="12" dur="500" fill="hold"/>
                                        <p:tgtEl>
                                          <p:spTgt spid="9219">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9219">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9219">
                                            <p:txEl>
                                              <p:pRg st="0" end="0"/>
                                            </p:txEl>
                                          </p:spTgt>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219">
                                            <p:txEl>
                                              <p:pRg st="1" end="1"/>
                                            </p:txEl>
                                          </p:spTgt>
                                        </p:tgtEl>
                                        <p:attrNameLst>
                                          <p:attrName>style.visibility</p:attrName>
                                        </p:attrNameLst>
                                      </p:cBhvr>
                                      <p:to>
                                        <p:strVal val="visible"/>
                                      </p:to>
                                    </p:set>
                                    <p:anim calcmode="lin" valueType="num">
                                      <p:cBhvr>
                                        <p:cTn id="17" dur="500" fill="hold"/>
                                        <p:tgtEl>
                                          <p:spTgt spid="9219">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9219">
                                            <p:txEl>
                                              <p:pRg st="1" end="1"/>
                                            </p:txEl>
                                          </p:spTgt>
                                        </p:tgtEl>
                                        <p:attrNameLst>
                                          <p:attrName>ppt_h</p:attrName>
                                        </p:attrNameLst>
                                      </p:cBhvr>
                                      <p:tavLst>
                                        <p:tav tm="0">
                                          <p:val>
                                            <p:fltVal val="0"/>
                                          </p:val>
                                        </p:tav>
                                        <p:tav tm="100000">
                                          <p:val>
                                            <p:strVal val="#ppt_h"/>
                                          </p:val>
                                        </p:tav>
                                      </p:tavLst>
                                    </p:anim>
                                    <p:animEffect transition="in" filter="fade">
                                      <p:cBhvr>
                                        <p:cTn id="19" dur="500"/>
                                        <p:tgtEl>
                                          <p:spTgt spid="92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uiExpand="1" build="p"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8CD7FDB-8DFF-4858-A6C4-FD528181B595}"/>
              </a:ext>
            </a:extLst>
          </p:cNvPr>
          <p:cNvSpPr/>
          <p:nvPr/>
        </p:nvSpPr>
        <p:spPr>
          <a:xfrm>
            <a:off x="1415267" y="1079779"/>
            <a:ext cx="5805804" cy="707886"/>
          </a:xfrm>
          <a:prstGeom prst="rect">
            <a:avLst/>
          </a:prstGeom>
        </p:spPr>
        <p:txBody>
          <a:bodyPr wrap="square">
            <a:spAutoFit/>
          </a:bodyPr>
          <a:lstStyle/>
          <a:p>
            <a:r>
              <a:rPr lang="en-US" sz="4000">
                <a:ln w="0"/>
                <a:solidFill>
                  <a:srgbClr val="002060"/>
                </a:solidFill>
                <a:effectLst>
                  <a:outerShdw blurRad="38100" dist="25400" dir="5400000" algn="ctr" rotWithShape="0">
                    <a:srgbClr val="6E747A">
                      <a:alpha val="43000"/>
                    </a:srgbClr>
                  </a:outerShdw>
                  <a:reflection blurRad="6350" stA="60000" endA="900" endPos="60000" dist="29997" dir="5400000" sy="-100000" algn="bl" rotWithShape="0"/>
                </a:effectLst>
                <a:latin typeface="Times New Roman" panose="02020603050405020304" pitchFamily="18" charset="0"/>
                <a:ea typeface="Times New Roman" panose="02020603050405020304" pitchFamily="18" charset="0"/>
              </a:rPr>
              <a:t>Trò chơi “</a:t>
            </a:r>
            <a:r>
              <a:rPr lang="vi-VN" sz="4000">
                <a:ln w="0"/>
                <a:solidFill>
                  <a:srgbClr val="002060"/>
                </a:solidFill>
                <a:effectLst>
                  <a:outerShdw blurRad="38100" dist="25400" dir="5400000" algn="ctr" rotWithShape="0">
                    <a:srgbClr val="6E747A">
                      <a:alpha val="43000"/>
                    </a:srgbClr>
                  </a:outerShdw>
                  <a:reflection blurRad="6350" stA="60000" endA="900" endPos="60000" dist="29997" dir="5400000" sy="-100000" algn="bl" rotWithShape="0"/>
                </a:effectLst>
                <a:latin typeface="Times New Roman" panose="02020603050405020304" pitchFamily="18" charset="0"/>
                <a:ea typeface="Times New Roman" panose="02020603050405020304" pitchFamily="18" charset="0"/>
              </a:rPr>
              <a:t>Ai đúng nhất</a:t>
            </a:r>
            <a:r>
              <a:rPr lang="en-US" sz="4000">
                <a:ln w="0"/>
                <a:solidFill>
                  <a:srgbClr val="002060"/>
                </a:solidFill>
                <a:effectLst>
                  <a:outerShdw blurRad="38100" dist="25400" dir="5400000" algn="ctr" rotWithShape="0">
                    <a:srgbClr val="6E747A">
                      <a:alpha val="43000"/>
                    </a:srgbClr>
                  </a:outerShdw>
                  <a:reflection blurRad="6350" stA="60000" endA="900" endPos="60000" dist="29997" dir="5400000" sy="-100000" algn="bl" rotWithShape="0"/>
                </a:effectLst>
                <a:latin typeface="Times New Roman" panose="02020603050405020304" pitchFamily="18" charset="0"/>
                <a:ea typeface="Times New Roman" panose="02020603050405020304" pitchFamily="18" charset="0"/>
              </a:rPr>
              <a:t>”</a:t>
            </a:r>
            <a:endParaRPr lang="en-US" sz="4000">
              <a:ln w="0"/>
              <a:solidFill>
                <a:srgbClr val="002060"/>
              </a:solidFill>
              <a:effectLst>
                <a:outerShdw blurRad="38100" dist="25400" dir="5400000" algn="ctr" rotWithShape="0">
                  <a:srgbClr val="6E747A">
                    <a:alpha val="43000"/>
                  </a:srgbClr>
                </a:outerShdw>
                <a:reflection blurRad="6350" stA="60000" endA="900" endPos="60000" dist="29997" dir="5400000" sy="-100000" algn="bl" rotWithShape="0"/>
              </a:effectLst>
            </a:endParaRPr>
          </a:p>
        </p:txBody>
      </p:sp>
      <p:sp>
        <p:nvSpPr>
          <p:cNvPr id="5" name="Rectangle 4">
            <a:extLst>
              <a:ext uri="{FF2B5EF4-FFF2-40B4-BE49-F238E27FC236}">
                <a16:creationId xmlns:a16="http://schemas.microsoft.com/office/drawing/2014/main" id="{662520F1-9EF9-4FC4-9E4C-82AC415E10A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30004F63-359F-40BD-A658-FE870B99677E}"/>
              </a:ext>
            </a:extLst>
          </p:cNvPr>
          <p:cNvGraphicFramePr>
            <a:graphicFrameLocks noChangeAspect="1"/>
          </p:cNvGraphicFramePr>
          <p:nvPr>
            <p:extLst>
              <p:ext uri="{D42A27DB-BD31-4B8C-83A1-F6EECF244321}">
                <p14:modId xmlns:p14="http://schemas.microsoft.com/office/powerpoint/2010/main" val="2828866033"/>
              </p:ext>
            </p:extLst>
          </p:nvPr>
        </p:nvGraphicFramePr>
        <p:xfrm>
          <a:off x="-6650038" y="7824788"/>
          <a:ext cx="5199063" cy="2124075"/>
        </p:xfrm>
        <a:graphic>
          <a:graphicData uri="http://schemas.openxmlformats.org/presentationml/2006/ole">
            <mc:AlternateContent xmlns:mc="http://schemas.openxmlformats.org/markup-compatibility/2006">
              <mc:Choice xmlns:v="urn:schemas-microsoft-com:vml" Requires="v">
                <p:oleObj name="Bitmap Image" r:id="rId3" imgW="6781680" imgH="2752560" progId="Paint.Picture">
                  <p:embed/>
                </p:oleObj>
              </mc:Choice>
              <mc:Fallback>
                <p:oleObj name="Bitmap Image" r:id="rId3" imgW="6781680" imgH="2752560" progId="Paint.Picture">
                  <p:embed/>
                  <p:pic>
                    <p:nvPicPr>
                      <p:cNvPr id="0" name="Object 3"/>
                      <p:cNvPicPr>
                        <a:picLocks noChangeAspect="1" noChangeArrowheads="1"/>
                      </p:cNvPicPr>
                      <p:nvPr/>
                    </p:nvPicPr>
                    <p:blipFill>
                      <a:blip r:embed="rId4"/>
                      <a:srcRect/>
                      <a:stretch>
                        <a:fillRect/>
                      </a:stretch>
                    </p:blipFill>
                    <p:spPr bwMode="auto">
                      <a:xfrm>
                        <a:off x="-6650038" y="7824788"/>
                        <a:ext cx="5199063" cy="2124075"/>
                      </a:xfrm>
                      <a:prstGeom prst="rect">
                        <a:avLst/>
                      </a:prstGeom>
                      <a:noFill/>
                    </p:spPr>
                  </p:pic>
                </p:oleObj>
              </mc:Fallback>
            </mc:AlternateContent>
          </a:graphicData>
        </a:graphic>
      </p:graphicFrame>
      <p:pic>
        <p:nvPicPr>
          <p:cNvPr id="9" name="Picture 8"/>
          <p:cNvPicPr>
            <a:picLocks noChangeAspect="1"/>
          </p:cNvPicPr>
          <p:nvPr/>
        </p:nvPicPr>
        <p:blipFill>
          <a:blip r:embed="rId5"/>
          <a:stretch>
            <a:fillRect/>
          </a:stretch>
        </p:blipFill>
        <p:spPr>
          <a:xfrm>
            <a:off x="558016" y="2126367"/>
            <a:ext cx="1067583" cy="790059"/>
          </a:xfrm>
          <a:prstGeom prst="roundRect">
            <a:avLst>
              <a:gd name="adj" fmla="val 16667"/>
            </a:avLst>
          </a:prstGeom>
          <a:ln w="38100">
            <a:solidFill>
              <a:schemeClr val="accent4">
                <a:lumMod val="75000"/>
              </a:scheme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Picture 9"/>
          <p:cNvPicPr>
            <a:picLocks noChangeAspect="1"/>
          </p:cNvPicPr>
          <p:nvPr/>
        </p:nvPicPr>
        <p:blipFill>
          <a:blip r:embed="rId6"/>
          <a:stretch>
            <a:fillRect/>
          </a:stretch>
        </p:blipFill>
        <p:spPr>
          <a:xfrm>
            <a:off x="4289425" y="2120903"/>
            <a:ext cx="2209216" cy="834279"/>
          </a:xfrm>
          <a:prstGeom prst="roundRect">
            <a:avLst>
              <a:gd name="adj" fmla="val 16667"/>
            </a:avLst>
          </a:prstGeom>
          <a:ln w="38100">
            <a:solidFill>
              <a:schemeClr val="accent4">
                <a:lumMod val="75000"/>
              </a:scheme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Picture 10"/>
          <p:cNvPicPr>
            <a:picLocks noChangeAspect="1"/>
          </p:cNvPicPr>
          <p:nvPr/>
        </p:nvPicPr>
        <p:blipFill>
          <a:blip r:embed="rId7"/>
          <a:stretch>
            <a:fillRect/>
          </a:stretch>
        </p:blipFill>
        <p:spPr>
          <a:xfrm>
            <a:off x="558017" y="2972510"/>
            <a:ext cx="1082834" cy="838438"/>
          </a:xfrm>
          <a:prstGeom prst="roundRect">
            <a:avLst>
              <a:gd name="adj" fmla="val 16667"/>
            </a:avLst>
          </a:prstGeom>
          <a:ln w="38100">
            <a:solidFill>
              <a:schemeClr val="accent4">
                <a:lumMod val="75000"/>
              </a:scheme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Picture 12"/>
          <p:cNvPicPr>
            <a:picLocks noChangeAspect="1"/>
          </p:cNvPicPr>
          <p:nvPr/>
        </p:nvPicPr>
        <p:blipFill>
          <a:blip r:embed="rId8"/>
          <a:stretch>
            <a:fillRect/>
          </a:stretch>
        </p:blipFill>
        <p:spPr>
          <a:xfrm>
            <a:off x="4289425" y="3063451"/>
            <a:ext cx="2193209" cy="766635"/>
          </a:xfrm>
          <a:prstGeom prst="roundRect">
            <a:avLst>
              <a:gd name="adj" fmla="val 16667"/>
            </a:avLst>
          </a:prstGeom>
          <a:ln w="38100">
            <a:solidFill>
              <a:schemeClr val="accent4">
                <a:lumMod val="75000"/>
              </a:scheme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Picture 13"/>
          <p:cNvPicPr>
            <a:picLocks noChangeAspect="1"/>
          </p:cNvPicPr>
          <p:nvPr/>
        </p:nvPicPr>
        <p:blipFill>
          <a:blip r:embed="rId9"/>
          <a:stretch>
            <a:fillRect/>
          </a:stretch>
        </p:blipFill>
        <p:spPr>
          <a:xfrm>
            <a:off x="558016" y="4068708"/>
            <a:ext cx="1021829" cy="716806"/>
          </a:xfrm>
          <a:prstGeom prst="roundRect">
            <a:avLst>
              <a:gd name="adj" fmla="val 16667"/>
            </a:avLst>
          </a:prstGeom>
          <a:ln w="38100">
            <a:solidFill>
              <a:schemeClr val="accent4">
                <a:lumMod val="75000"/>
              </a:scheme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5" name="Picture 14"/>
          <p:cNvPicPr>
            <a:picLocks noChangeAspect="1"/>
          </p:cNvPicPr>
          <p:nvPr/>
        </p:nvPicPr>
        <p:blipFill>
          <a:blip r:embed="rId10"/>
          <a:stretch>
            <a:fillRect/>
          </a:stretch>
        </p:blipFill>
        <p:spPr>
          <a:xfrm>
            <a:off x="4289424" y="3957974"/>
            <a:ext cx="2209217" cy="879376"/>
          </a:xfrm>
          <a:prstGeom prst="roundRect">
            <a:avLst>
              <a:gd name="adj" fmla="val 16667"/>
            </a:avLst>
          </a:prstGeom>
          <a:ln w="38100">
            <a:solidFill>
              <a:schemeClr val="accent4">
                <a:lumMod val="75000"/>
              </a:scheme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Picture 15"/>
          <p:cNvPicPr>
            <a:picLocks noChangeAspect="1"/>
          </p:cNvPicPr>
          <p:nvPr/>
        </p:nvPicPr>
        <p:blipFill>
          <a:blip r:embed="rId11"/>
          <a:stretch>
            <a:fillRect/>
          </a:stretch>
        </p:blipFill>
        <p:spPr>
          <a:xfrm>
            <a:off x="558017" y="4841979"/>
            <a:ext cx="1021829" cy="854066"/>
          </a:xfrm>
          <a:prstGeom prst="roundRect">
            <a:avLst>
              <a:gd name="adj" fmla="val 16667"/>
            </a:avLst>
          </a:prstGeom>
          <a:ln w="38100">
            <a:solidFill>
              <a:schemeClr val="accent4">
                <a:lumMod val="75000"/>
              </a:scheme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7" name="Picture 16"/>
          <p:cNvPicPr>
            <a:picLocks noChangeAspect="1"/>
          </p:cNvPicPr>
          <p:nvPr/>
        </p:nvPicPr>
        <p:blipFill>
          <a:blip r:embed="rId12"/>
          <a:stretch>
            <a:fillRect/>
          </a:stretch>
        </p:blipFill>
        <p:spPr>
          <a:xfrm>
            <a:off x="4289425" y="4932540"/>
            <a:ext cx="2241236" cy="789184"/>
          </a:xfrm>
          <a:prstGeom prst="roundRect">
            <a:avLst>
              <a:gd name="adj" fmla="val 16667"/>
            </a:avLst>
          </a:prstGeom>
          <a:ln w="38100">
            <a:solidFill>
              <a:schemeClr val="accent4">
                <a:lumMod val="75000"/>
              </a:scheme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8" name="Picture 17"/>
          <p:cNvPicPr>
            <a:picLocks noChangeAspect="1"/>
          </p:cNvPicPr>
          <p:nvPr/>
        </p:nvPicPr>
        <p:blipFill>
          <a:blip r:embed="rId13"/>
          <a:stretch>
            <a:fillRect/>
          </a:stretch>
        </p:blipFill>
        <p:spPr>
          <a:xfrm>
            <a:off x="558017" y="5783771"/>
            <a:ext cx="1052332" cy="838815"/>
          </a:xfrm>
          <a:prstGeom prst="roundRect">
            <a:avLst>
              <a:gd name="adj" fmla="val 16667"/>
            </a:avLst>
          </a:prstGeom>
          <a:ln w="38100">
            <a:solidFill>
              <a:schemeClr val="accent4">
                <a:lumMod val="75000"/>
              </a:scheme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a:extLst>
              <a:ext uri="{FF2B5EF4-FFF2-40B4-BE49-F238E27FC236}">
                <a16:creationId xmlns:a16="http://schemas.microsoft.com/office/drawing/2014/main" id="{B85035E9-C426-CDFD-AEFC-EC5921643BB0}"/>
              </a:ext>
            </a:extLst>
          </p:cNvPr>
          <p:cNvPicPr>
            <a:picLocks noChangeAspect="1"/>
          </p:cNvPicPr>
          <p:nvPr/>
        </p:nvPicPr>
        <p:blipFill>
          <a:blip r:embed="rId14"/>
          <a:stretch>
            <a:fillRect/>
          </a:stretch>
        </p:blipFill>
        <p:spPr>
          <a:xfrm>
            <a:off x="8946889" y="0"/>
            <a:ext cx="3394084" cy="1019500"/>
          </a:xfrm>
          <a:prstGeom prst="rect">
            <a:avLst/>
          </a:prstGeom>
        </p:spPr>
      </p:pic>
      <p:grpSp>
        <p:nvGrpSpPr>
          <p:cNvPr id="12" name="Group 11">
            <a:extLst>
              <a:ext uri="{FF2B5EF4-FFF2-40B4-BE49-F238E27FC236}">
                <a16:creationId xmlns:a16="http://schemas.microsoft.com/office/drawing/2014/main" id="{CE73EE61-7C1A-20AD-C351-39F29B2AE53F}"/>
              </a:ext>
            </a:extLst>
          </p:cNvPr>
          <p:cNvGrpSpPr/>
          <p:nvPr/>
        </p:nvGrpSpPr>
        <p:grpSpPr>
          <a:xfrm>
            <a:off x="4289424" y="5840142"/>
            <a:ext cx="2769528" cy="811732"/>
            <a:chOff x="4289424" y="5840142"/>
            <a:chExt cx="2769528" cy="811732"/>
          </a:xfrm>
        </p:grpSpPr>
        <p:pic>
          <p:nvPicPr>
            <p:cNvPr id="19" name="Picture 18"/>
            <p:cNvPicPr>
              <a:picLocks noChangeAspect="1"/>
            </p:cNvPicPr>
            <p:nvPr/>
          </p:nvPicPr>
          <p:blipFill>
            <a:blip r:embed="rId15"/>
            <a:stretch>
              <a:fillRect/>
            </a:stretch>
          </p:blipFill>
          <p:spPr>
            <a:xfrm>
              <a:off x="4289424" y="5840142"/>
              <a:ext cx="2769528" cy="811732"/>
            </a:xfrm>
            <a:prstGeom prst="roundRect">
              <a:avLst>
                <a:gd name="adj" fmla="val 16667"/>
              </a:avLst>
            </a:prstGeom>
            <a:ln w="38100">
              <a:solidFill>
                <a:schemeClr val="accent4">
                  <a:lumMod val="75000"/>
                </a:scheme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Picture 7">
              <a:extLst>
                <a:ext uri="{FF2B5EF4-FFF2-40B4-BE49-F238E27FC236}">
                  <a16:creationId xmlns:a16="http://schemas.microsoft.com/office/drawing/2014/main" id="{A6B65843-1A13-E4CA-E62F-4C30056F15BF}"/>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754897" y="5959901"/>
              <a:ext cx="2191594" cy="558885"/>
            </a:xfrm>
            <a:prstGeom prst="rect">
              <a:avLst/>
            </a:prstGeom>
          </p:spPr>
        </p:pic>
      </p:grpSp>
      <p:sp>
        <p:nvSpPr>
          <p:cNvPr id="4" name="TextBox 3">
            <a:extLst>
              <a:ext uri="{FF2B5EF4-FFF2-40B4-BE49-F238E27FC236}">
                <a16:creationId xmlns:a16="http://schemas.microsoft.com/office/drawing/2014/main" id="{91367688-26DA-7B61-2564-79069A820CE3}"/>
              </a:ext>
            </a:extLst>
          </p:cNvPr>
          <p:cNvSpPr txBox="1"/>
          <p:nvPr/>
        </p:nvSpPr>
        <p:spPr>
          <a:xfrm>
            <a:off x="2409093" y="85898"/>
            <a:ext cx="5134708" cy="830997"/>
          </a:xfrm>
          <a:prstGeom prst="rect">
            <a:avLst/>
          </a:prstGeom>
          <a:noFill/>
        </p:spPr>
        <p:txBody>
          <a:bodyPr wrap="square" rtlCol="0">
            <a:spAutoFit/>
          </a:bodyPr>
          <a:lstStyle/>
          <a:p>
            <a:r>
              <a:rPr lang="en-US" sz="4800" b="1" dirty="0" err="1">
                <a:solidFill>
                  <a:srgbClr val="FF0000"/>
                </a:solidFill>
                <a:latin typeface="Times New Roman" panose="02020603050405020304" pitchFamily="18" charset="0"/>
                <a:cs typeface="Times New Roman" panose="02020603050405020304" pitchFamily="18" charset="0"/>
              </a:rPr>
              <a:t>Hoạt</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động</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mở</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đầu</a:t>
            </a:r>
            <a:endParaRPr lang="en-US" sz="4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389051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par>
                                <p:cTn id="13" presetID="16" presetClass="entr" presetSubtype="21"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par>
                                <p:cTn id="16" presetID="16" presetClass="entr" presetSubtype="21"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par>
                                <p:cTn id="19" presetID="16" presetClass="entr" presetSubtype="21"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par>
                                <p:cTn id="22" presetID="16" presetClass="entr" presetSubtype="21"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arn(inVertical)">
                                      <p:cBhvr>
                                        <p:cTn id="24" dur="500"/>
                                        <p:tgtEl>
                                          <p:spTgt spid="14"/>
                                        </p:tgtEl>
                                      </p:cBhvr>
                                    </p:animEffect>
                                  </p:childTnLst>
                                </p:cTn>
                              </p:par>
                              <p:par>
                                <p:cTn id="25" presetID="16" presetClass="entr" presetSubtype="21"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6" presetClass="entr" presetSubtype="21"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par>
                                <p:cTn id="31" presetID="16" presetClass="entr" presetSubtype="21"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arn(inVertical)">
                                      <p:cBhvr>
                                        <p:cTn id="33" dur="500"/>
                                        <p:tgtEl>
                                          <p:spTgt spid="17"/>
                                        </p:tgtEl>
                                      </p:cBhvr>
                                    </p:animEffect>
                                  </p:childTnLst>
                                </p:cTn>
                              </p:par>
                              <p:par>
                                <p:cTn id="34" presetID="16" presetClass="entr" presetSubtype="21"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arn(inVertical)">
                                      <p:cBhvr>
                                        <p:cTn id="36" dur="500"/>
                                        <p:tgtEl>
                                          <p:spTgt spid="18"/>
                                        </p:tgtEl>
                                      </p:cBhvr>
                                    </p:animEffect>
                                  </p:childTnLst>
                                </p:cTn>
                              </p:par>
                              <p:par>
                                <p:cTn id="37" presetID="16" presetClass="entr" presetSubtype="21"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inVertical)">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81AB84B-7447-42A6-9AAB-FC4B458B3B58}"/>
              </a:ext>
            </a:extLst>
          </p:cNvPr>
          <p:cNvSpPr/>
          <p:nvPr/>
        </p:nvSpPr>
        <p:spPr>
          <a:xfrm>
            <a:off x="439752" y="2098375"/>
            <a:ext cx="10157903" cy="1077218"/>
          </a:xfrm>
          <a:prstGeom prst="rect">
            <a:avLst/>
          </a:prstGeom>
          <a:solidFill>
            <a:schemeClr val="accent4">
              <a:lumMod val="40000"/>
              <a:lumOff val="60000"/>
            </a:schemeClr>
          </a:solidFill>
        </p:spPr>
        <p:style>
          <a:lnRef idx="1">
            <a:schemeClr val="accent6"/>
          </a:lnRef>
          <a:fillRef idx="2">
            <a:schemeClr val="accent6"/>
          </a:fillRef>
          <a:effectRef idx="1">
            <a:schemeClr val="accent6"/>
          </a:effectRef>
          <a:fontRef idx="minor">
            <a:schemeClr val="dk1"/>
          </a:fontRef>
        </p:style>
        <p:txBody>
          <a:bodyPr wrap="square">
            <a:spAutoFit/>
          </a:bodyPr>
          <a:lstStyle/>
          <a:p>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Khi ta </a:t>
            </a:r>
            <a:r>
              <a:rPr lang="en-US" sz="32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có</a:t>
            </a: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trò</a:t>
            </a: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chơi</a:t>
            </a: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sau</a:t>
            </a: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vi-VN"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a:t>
            </a:r>
            <a:r>
              <a:rPr lang="en-US" sz="32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ưa</a:t>
            </a: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vi-VN"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ảnh </a:t>
            </a:r>
            <a:r>
              <a:rPr lang="en-US" sz="32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thiết</a:t>
            </a: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bị</a:t>
            </a: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vào</a:t>
            </a: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đúng</a:t>
            </a: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cột</a:t>
            </a: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đã</a:t>
            </a: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lưu</a:t>
            </a: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tên</a:t>
            </a: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vi-VN"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 phải làm như thế nào?</a:t>
            </a:r>
            <a:endPar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0CAD3443-6261-4F30-91C1-3563184E86E3}"/>
              </a:ext>
            </a:extLst>
          </p:cNvPr>
          <p:cNvSpPr/>
          <p:nvPr/>
        </p:nvSpPr>
        <p:spPr>
          <a:xfrm>
            <a:off x="439752" y="1006094"/>
            <a:ext cx="3186057" cy="675225"/>
          </a:xfrm>
          <a:prstGeom prst="rect">
            <a:avLst/>
          </a:prstGeom>
          <a:solidFill>
            <a:schemeClr val="accent1">
              <a:lumMod val="20000"/>
              <a:lumOff val="80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1217295" rtl="0" eaLnBrk="0" fontAlgn="base" latinLnBrk="0" hangingPunct="0">
              <a:lnSpc>
                <a:spcPct val="115000"/>
              </a:lnSpc>
              <a:spcBef>
                <a:spcPct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mn-cs"/>
              </a:rPr>
              <a:t>1. </a:t>
            </a:r>
            <a:r>
              <a:rPr kumimoji="0" lang="en-US" sz="32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mn-cs"/>
              </a:rPr>
              <a:t>Giới</a:t>
            </a:r>
            <a:r>
              <a:rPr kumimoji="0" lang="en-US" sz="32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mn-cs"/>
              </a:rPr>
              <a:t> </a:t>
            </a:r>
            <a:r>
              <a:rPr kumimoji="0" lang="en-US" sz="32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mn-cs"/>
              </a:rPr>
              <a:t>thiệu</a:t>
            </a:r>
            <a:endParaRPr kumimoji="0" lang="en-US" sz="32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mn-cs"/>
            </a:endParaRPr>
          </a:p>
        </p:txBody>
      </p:sp>
      <p:sp>
        <p:nvSpPr>
          <p:cNvPr id="6" name="Rectangle 5">
            <a:extLst>
              <a:ext uri="{FF2B5EF4-FFF2-40B4-BE49-F238E27FC236}">
                <a16:creationId xmlns:a16="http://schemas.microsoft.com/office/drawing/2014/main" id="{0B8F8AA3-A2C2-4E9A-8598-B95B524F2619}"/>
              </a:ext>
            </a:extLst>
          </p:cNvPr>
          <p:cNvSpPr/>
          <p:nvPr/>
        </p:nvSpPr>
        <p:spPr>
          <a:xfrm>
            <a:off x="439752" y="3647755"/>
            <a:ext cx="10157903" cy="1569660"/>
          </a:xfrm>
          <a:prstGeom prst="rect">
            <a:avLst/>
          </a:prstGeom>
          <a:solidFill>
            <a:schemeClr val="accent4">
              <a:lumMod val="40000"/>
              <a:lumOff val="60000"/>
            </a:schemeClr>
          </a:solidFill>
        </p:spPr>
        <p:style>
          <a:lnRef idx="1">
            <a:schemeClr val="accent6"/>
          </a:lnRef>
          <a:fillRef idx="2">
            <a:schemeClr val="accent6"/>
          </a:fillRef>
          <a:effectRef idx="1">
            <a:schemeClr val="accent6"/>
          </a:effectRef>
          <a:fontRef idx="minor">
            <a:schemeClr val="dk1"/>
          </a:fontRef>
        </p:style>
        <p:txBody>
          <a:bodyPr wrap="square">
            <a:spAutoFit/>
          </a:bodyPr>
          <a:lstStyle/>
          <a:p>
            <a:r>
              <a:rPr lang="en-US" sz="32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Muốn</a:t>
            </a: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đ</a:t>
            </a:r>
            <a:r>
              <a:rPr lang="vi-VN"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ưa hình ảnh thiết bị vào đúng cột trước hết ta cần phân biệt tên các cột và các thiết bị tương ứng phía dưới sau đó ta </a:t>
            </a:r>
            <a:r>
              <a:rPr lang="vi-VN" sz="3200" b="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phải </a:t>
            </a:r>
            <a:r>
              <a:rPr lang="en-US" sz="3200" b="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tìm </a:t>
            </a:r>
            <a:r>
              <a:rPr lang="vi-VN"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cách di chuyển hình thiết bị vào.</a:t>
            </a:r>
            <a:endPar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4841A8BF-5CC9-88CE-03E9-DBD2A8C7723D}"/>
              </a:ext>
            </a:extLst>
          </p:cNvPr>
          <p:cNvPicPr>
            <a:picLocks noChangeAspect="1"/>
          </p:cNvPicPr>
          <p:nvPr/>
        </p:nvPicPr>
        <p:blipFill>
          <a:blip r:embed="rId3"/>
          <a:stretch>
            <a:fillRect/>
          </a:stretch>
        </p:blipFill>
        <p:spPr>
          <a:xfrm>
            <a:off x="8946889" y="0"/>
            <a:ext cx="3394084" cy="1019500"/>
          </a:xfrm>
          <a:prstGeom prst="rect">
            <a:avLst/>
          </a:prstGeom>
        </p:spPr>
      </p:pic>
      <p:sp>
        <p:nvSpPr>
          <p:cNvPr id="3" name="TextBox 2">
            <a:extLst>
              <a:ext uri="{FF2B5EF4-FFF2-40B4-BE49-F238E27FC236}">
                <a16:creationId xmlns:a16="http://schemas.microsoft.com/office/drawing/2014/main" id="{69516934-D6B3-32CD-1761-C806CBC4B5D3}"/>
              </a:ext>
            </a:extLst>
          </p:cNvPr>
          <p:cNvSpPr txBox="1"/>
          <p:nvPr/>
        </p:nvSpPr>
        <p:spPr>
          <a:xfrm>
            <a:off x="0" y="0"/>
            <a:ext cx="9355015" cy="769441"/>
          </a:xfrm>
          <a:prstGeom prst="rect">
            <a:avLst/>
          </a:prstGeom>
          <a:noFill/>
        </p:spPr>
        <p:txBody>
          <a:bodyPr wrap="square" rtlCol="0">
            <a:spAutoFit/>
          </a:bodyPr>
          <a:lstStyle/>
          <a:p>
            <a:r>
              <a:rPr lang="en-US" sz="4400" b="1" dirty="0" err="1">
                <a:solidFill>
                  <a:srgbClr val="FF0000"/>
                </a:solidFill>
                <a:latin typeface="Times New Roman" panose="02020603050405020304" pitchFamily="18" charset="0"/>
                <a:cs typeface="Times New Roman" panose="02020603050405020304" pitchFamily="18" charset="0"/>
              </a:rPr>
              <a:t>Hoạt</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động</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hình</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thành</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kiến</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thức</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mới</a:t>
            </a:r>
            <a:endParaRPr lang="en-US" sz="4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81078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81AB84B-7447-42A6-9AAB-FC4B458B3B58}"/>
              </a:ext>
            </a:extLst>
          </p:cNvPr>
          <p:cNvSpPr/>
          <p:nvPr/>
        </p:nvSpPr>
        <p:spPr>
          <a:xfrm>
            <a:off x="509954" y="407275"/>
            <a:ext cx="5471387" cy="3970318"/>
          </a:xfrm>
          <a:prstGeom prst="rect">
            <a:avLst/>
          </a:prstGeom>
          <a:solidFill>
            <a:schemeClr val="accent4">
              <a:lumMod val="40000"/>
              <a:lumOff val="60000"/>
            </a:schemeClr>
          </a:solidFill>
        </p:spPr>
        <p:style>
          <a:lnRef idx="1">
            <a:schemeClr val="accent6"/>
          </a:lnRef>
          <a:fillRef idx="2">
            <a:schemeClr val="accent6"/>
          </a:fillRef>
          <a:effectRef idx="1">
            <a:schemeClr val="accent6"/>
          </a:effectRef>
          <a:fontRef idx="minor">
            <a:schemeClr val="dk1"/>
          </a:fontRef>
        </p:style>
        <p:txBody>
          <a:bodyPr wrap="square">
            <a:spAutoFit/>
          </a:bodyPr>
          <a:lstStyle/>
          <a:p>
            <a:pPr marL="0" marR="0" lvl="0" indent="0" algn="l" defTabSz="1217295" rtl="0" eaLnBrk="0" fontAlgn="base" latinLnBrk="0" hangingPunct="0">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mn-cs"/>
              </a:rPr>
              <a:t>T</a:t>
            </a:r>
            <a:r>
              <a:rPr kumimoji="0" lang="vi-VN" sz="3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mn-cs"/>
              </a:rPr>
              <a:t>a cần có chức năng di chuyển được hình ảnh khi cần, vì thế khi thực hiện thao tác kéo thả chuột, em phải nhìn vào màn hình để quan sát các chuyển động của chuột và sự phản hồi.</a:t>
            </a:r>
            <a:endParaRPr kumimoji="0" lang="en-US" sz="3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mn-cs"/>
            </a:endParaRPr>
          </a:p>
        </p:txBody>
      </p:sp>
      <p:pic>
        <p:nvPicPr>
          <p:cNvPr id="2" name="Picture 1">
            <a:extLst>
              <a:ext uri="{FF2B5EF4-FFF2-40B4-BE49-F238E27FC236}">
                <a16:creationId xmlns:a16="http://schemas.microsoft.com/office/drawing/2014/main" id="{F3D070FC-0CFE-48AB-ABBF-A4A8859A79D4}"/>
              </a:ext>
            </a:extLst>
          </p:cNvPr>
          <p:cNvPicPr>
            <a:picLocks noChangeAspect="1"/>
          </p:cNvPicPr>
          <p:nvPr/>
        </p:nvPicPr>
        <p:blipFill>
          <a:blip r:embed="rId3"/>
          <a:stretch>
            <a:fillRect/>
          </a:stretch>
        </p:blipFill>
        <p:spPr>
          <a:xfrm>
            <a:off x="8946889" y="0"/>
            <a:ext cx="3394084" cy="1019500"/>
          </a:xfrm>
          <a:prstGeom prst="rect">
            <a:avLst/>
          </a:prstGeom>
        </p:spPr>
      </p:pic>
      <p:grpSp>
        <p:nvGrpSpPr>
          <p:cNvPr id="7" name="Group 6">
            <a:extLst>
              <a:ext uri="{FF2B5EF4-FFF2-40B4-BE49-F238E27FC236}">
                <a16:creationId xmlns:a16="http://schemas.microsoft.com/office/drawing/2014/main" id="{3A3E0DF3-C1EA-2913-FFCA-1DF7CD389344}"/>
              </a:ext>
            </a:extLst>
          </p:cNvPr>
          <p:cNvGrpSpPr/>
          <p:nvPr/>
        </p:nvGrpSpPr>
        <p:grpSpPr>
          <a:xfrm>
            <a:off x="5981341" y="2603625"/>
            <a:ext cx="5879126" cy="3970318"/>
            <a:chOff x="6389079" y="2931607"/>
            <a:chExt cx="5471388" cy="3642336"/>
          </a:xfrm>
        </p:grpSpPr>
        <p:pic>
          <p:nvPicPr>
            <p:cNvPr id="3" name="Picture 2">
              <a:extLst>
                <a:ext uri="{FF2B5EF4-FFF2-40B4-BE49-F238E27FC236}">
                  <a16:creationId xmlns:a16="http://schemas.microsoft.com/office/drawing/2014/main" id="{74FF5DE2-D6DF-4A6B-A64E-449EAA3C69B6}"/>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6389079" y="2931607"/>
              <a:ext cx="5471388" cy="3642336"/>
            </a:xfrm>
            <a:prstGeom prst="rect">
              <a:avLst/>
            </a:prstGeom>
          </p:spPr>
        </p:pic>
        <p:sp>
          <p:nvSpPr>
            <p:cNvPr id="4" name="Rectangle 3">
              <a:extLst>
                <a:ext uri="{FF2B5EF4-FFF2-40B4-BE49-F238E27FC236}">
                  <a16:creationId xmlns:a16="http://schemas.microsoft.com/office/drawing/2014/main" id="{1D8706CF-C85C-A9B8-800C-A47AE8D4B43A}"/>
                </a:ext>
              </a:extLst>
            </p:cNvPr>
            <p:cNvSpPr/>
            <p:nvPr/>
          </p:nvSpPr>
          <p:spPr>
            <a:xfrm>
              <a:off x="6896100" y="2989747"/>
              <a:ext cx="1600200" cy="155102"/>
            </a:xfrm>
            <a:prstGeom prst="rect">
              <a:avLst/>
            </a:prstGeom>
            <a:solidFill>
              <a:srgbClr val="5B9BD5"/>
            </a:solidFill>
            <a:ln>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err="1"/>
                <a:t>Nháy</a:t>
              </a:r>
              <a:r>
                <a:rPr lang="en-US" sz="1400" dirty="0"/>
                <a:t> </a:t>
              </a:r>
              <a:r>
                <a:rPr lang="en-US" sz="1400" dirty="0" err="1"/>
                <a:t>chuột</a:t>
              </a:r>
              <a:endParaRPr lang="en-US" sz="1400" dirty="0"/>
            </a:p>
          </p:txBody>
        </p:sp>
        <p:sp>
          <p:nvSpPr>
            <p:cNvPr id="5" name="Rectangle 4">
              <a:extLst>
                <a:ext uri="{FF2B5EF4-FFF2-40B4-BE49-F238E27FC236}">
                  <a16:creationId xmlns:a16="http://schemas.microsoft.com/office/drawing/2014/main" id="{5C3FE787-AB97-0FD1-5B12-A7DD6CBCE975}"/>
                </a:ext>
              </a:extLst>
            </p:cNvPr>
            <p:cNvSpPr/>
            <p:nvPr/>
          </p:nvSpPr>
          <p:spPr>
            <a:xfrm>
              <a:off x="9537359" y="2989747"/>
              <a:ext cx="1600200" cy="155102"/>
            </a:xfrm>
            <a:prstGeom prst="rect">
              <a:avLst/>
            </a:prstGeom>
            <a:solidFill>
              <a:srgbClr val="5B9BD5"/>
            </a:solidFill>
            <a:ln>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err="1"/>
                <a:t>Chuột</a:t>
              </a:r>
              <a:endParaRPr lang="en-US" sz="1400" dirty="0"/>
            </a:p>
          </p:txBody>
        </p:sp>
      </p:grpSp>
    </p:spTree>
    <p:extLst>
      <p:ext uri="{BB962C8B-B14F-4D97-AF65-F5344CB8AC3E}">
        <p14:creationId xmlns:p14="http://schemas.microsoft.com/office/powerpoint/2010/main" val="3008511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720DCAC-4040-43D8-86C4-FC9ECF4D9FF2}"/>
              </a:ext>
            </a:extLst>
          </p:cNvPr>
          <p:cNvSpPr/>
          <p:nvPr/>
        </p:nvSpPr>
        <p:spPr>
          <a:xfrm>
            <a:off x="326569" y="211008"/>
            <a:ext cx="5024487" cy="79478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just">
              <a:lnSpc>
                <a:spcPct val="115000"/>
              </a:lnSpc>
              <a:spcAft>
                <a:spcPts val="0"/>
              </a:spcAft>
            </a:pPr>
            <a:r>
              <a:rPr lang="en-US" sz="3200" b="1">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2. </a:t>
            </a:r>
            <a:r>
              <a:rPr lang="vi-VN" sz="3200" b="1">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Thao tác kéo thả chuột:</a:t>
            </a:r>
            <a:endParaRPr lang="en-US" sz="3200" b="1">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
        <p:nvSpPr>
          <p:cNvPr id="5" name="Rectangle: Rounded Corners 4">
            <a:extLst>
              <a:ext uri="{FF2B5EF4-FFF2-40B4-BE49-F238E27FC236}">
                <a16:creationId xmlns:a16="http://schemas.microsoft.com/office/drawing/2014/main" id="{342C368A-321D-4C6F-B4E8-B5D5B86827F6}"/>
              </a:ext>
            </a:extLst>
          </p:cNvPr>
          <p:cNvSpPr/>
          <p:nvPr/>
        </p:nvSpPr>
        <p:spPr>
          <a:xfrm>
            <a:off x="326569" y="1276449"/>
            <a:ext cx="11462659" cy="1735174"/>
          </a:xfrm>
          <a:prstGeom prst="roundRect">
            <a:avLst/>
          </a:prstGeom>
          <a:solidFill>
            <a:schemeClr val="accent4">
              <a:lumMod val="40000"/>
              <a:lumOff val="60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spcBef>
                <a:spcPts val="0"/>
              </a:spcBef>
            </a:pPr>
            <a:r>
              <a:rPr lang="en-US" sz="2800" b="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Để thực hiện thao tác kéo thả chuột ta d</a:t>
            </a:r>
            <a:r>
              <a:rPr lang="vi-VN" sz="2800" b="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ùng ngón trỏ nhấn và giữ nút trái chuột, di chuyển chuột đến vị trí cần thiết thì thả ra</a:t>
            </a:r>
            <a:r>
              <a:rPr lang="en-US" sz="2800" b="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algn="ctr">
              <a:spcBef>
                <a:spcPts val="0"/>
              </a:spcBef>
            </a:pPr>
            <a:endParaRPr lang="en-US"/>
          </a:p>
        </p:txBody>
      </p:sp>
      <p:sp>
        <p:nvSpPr>
          <p:cNvPr id="10" name="Rectangle 9">
            <a:extLst>
              <a:ext uri="{FF2B5EF4-FFF2-40B4-BE49-F238E27FC236}">
                <a16:creationId xmlns:a16="http://schemas.microsoft.com/office/drawing/2014/main" id="{B7797826-B425-4184-B55B-B5064DA27442}"/>
              </a:ext>
            </a:extLst>
          </p:cNvPr>
          <p:cNvSpPr/>
          <p:nvPr/>
        </p:nvSpPr>
        <p:spPr>
          <a:xfrm>
            <a:off x="326569" y="3090454"/>
            <a:ext cx="5388990" cy="76852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just">
              <a:lnSpc>
                <a:spcPct val="115000"/>
              </a:lnSpc>
              <a:spcAft>
                <a:spcPts val="0"/>
              </a:spcAft>
            </a:pPr>
            <a:endParaRPr lang="en-US" sz="3200" b="1">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3200" b="1">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3. </a:t>
            </a:r>
            <a:r>
              <a:rPr lang="vi-VN" sz="3200" b="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Phân biệt nút trái, phải:</a:t>
            </a:r>
            <a:endParaRPr lang="en-US" sz="3200" b="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just">
              <a:lnSpc>
                <a:spcPct val="115000"/>
              </a:lnSpc>
              <a:spcAft>
                <a:spcPts val="0"/>
              </a:spcAft>
            </a:pPr>
            <a:endParaRPr lang="en-US" sz="3200" b="1">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
        <p:nvSpPr>
          <p:cNvPr id="12" name="Rectangle 6">
            <a:extLst>
              <a:ext uri="{FF2B5EF4-FFF2-40B4-BE49-F238E27FC236}">
                <a16:creationId xmlns:a16="http://schemas.microsoft.com/office/drawing/2014/main" id="{577E5426-AAC8-4640-ACB7-810C0A06BB67}"/>
              </a:ext>
            </a:extLst>
          </p:cNvPr>
          <p:cNvSpPr>
            <a:spLocks noChangeArrowheads="1"/>
          </p:cNvSpPr>
          <p:nvPr/>
        </p:nvSpPr>
        <p:spPr bwMode="auto">
          <a:xfrm>
            <a:off x="6003634"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a:endParaRPr lang="en-US"/>
          </a:p>
        </p:txBody>
      </p:sp>
      <p:pic>
        <p:nvPicPr>
          <p:cNvPr id="21" name="Picture 20">
            <a:extLst>
              <a:ext uri="{FF2B5EF4-FFF2-40B4-BE49-F238E27FC236}">
                <a16:creationId xmlns:a16="http://schemas.microsoft.com/office/drawing/2014/main" id="{36928B2E-4CC3-4670-906D-3809B9EB8C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86" y="4706333"/>
            <a:ext cx="768350" cy="1301750"/>
          </a:xfrm>
          <a:prstGeom prst="rect">
            <a:avLst/>
          </a:prstGeom>
        </p:spPr>
      </p:pic>
      <p:sp>
        <p:nvSpPr>
          <p:cNvPr id="22" name="Rectangle 21">
            <a:extLst>
              <a:ext uri="{FF2B5EF4-FFF2-40B4-BE49-F238E27FC236}">
                <a16:creationId xmlns:a16="http://schemas.microsoft.com/office/drawing/2014/main" id="{FCA2676A-E02C-4119-9C5D-46F99A590F46}"/>
              </a:ext>
            </a:extLst>
          </p:cNvPr>
          <p:cNvSpPr/>
          <p:nvPr/>
        </p:nvSpPr>
        <p:spPr>
          <a:xfrm>
            <a:off x="2564189" y="4706333"/>
            <a:ext cx="1602658" cy="566952"/>
          </a:xfrm>
          <a:prstGeom prst="rect">
            <a:avLst/>
          </a:prstGeom>
          <a:solidFill>
            <a:schemeClr val="accent6">
              <a:lumMod val="20000"/>
              <a:lumOff val="80000"/>
            </a:schemeClr>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b="1" dirty="0" err="1">
                <a:solidFill>
                  <a:srgbClr val="FF0000"/>
                </a:solidFill>
                <a:effectLst>
                  <a:outerShdw blurRad="38100" dist="38100" dir="2700000" algn="tl">
                    <a:srgbClr val="000000">
                      <a:alpha val="43137"/>
                    </a:srgbClr>
                  </a:outerShdw>
                </a:effectLst>
              </a:rPr>
              <a:t>Nút</a:t>
            </a:r>
            <a:r>
              <a:rPr lang="en-US" b="1" dirty="0">
                <a:solidFill>
                  <a:srgbClr val="FF0000"/>
                </a:solidFill>
                <a:effectLst>
                  <a:outerShdw blurRad="38100" dist="38100" dir="2700000" algn="tl">
                    <a:srgbClr val="000000">
                      <a:alpha val="43137"/>
                    </a:srgbClr>
                  </a:outerShdw>
                </a:effectLst>
              </a:rPr>
              <a:t> </a:t>
            </a:r>
            <a:r>
              <a:rPr lang="en-US" b="1" dirty="0" err="1">
                <a:solidFill>
                  <a:srgbClr val="FF0000"/>
                </a:solidFill>
                <a:effectLst>
                  <a:outerShdw blurRad="38100" dist="38100" dir="2700000" algn="tl">
                    <a:srgbClr val="000000">
                      <a:alpha val="43137"/>
                    </a:srgbClr>
                  </a:outerShdw>
                </a:effectLst>
              </a:rPr>
              <a:t>trái</a:t>
            </a:r>
            <a:endParaRPr lang="en-US" b="1" dirty="0">
              <a:solidFill>
                <a:srgbClr val="FF0000"/>
              </a:solidFill>
              <a:effectLst>
                <a:outerShdw blurRad="38100" dist="38100" dir="2700000" algn="tl">
                  <a:srgbClr val="000000">
                    <a:alpha val="43137"/>
                  </a:srgbClr>
                </a:outerShdw>
              </a:effectLst>
            </a:endParaRPr>
          </a:p>
        </p:txBody>
      </p:sp>
      <p:sp>
        <p:nvSpPr>
          <p:cNvPr id="24" name="Rectangle 23">
            <a:extLst>
              <a:ext uri="{FF2B5EF4-FFF2-40B4-BE49-F238E27FC236}">
                <a16:creationId xmlns:a16="http://schemas.microsoft.com/office/drawing/2014/main" id="{0C1CBD9C-D333-4BCC-A2B2-EA5C90ABAAFB}"/>
              </a:ext>
            </a:extLst>
          </p:cNvPr>
          <p:cNvSpPr/>
          <p:nvPr/>
        </p:nvSpPr>
        <p:spPr>
          <a:xfrm>
            <a:off x="7403690" y="4706333"/>
            <a:ext cx="1602658" cy="566952"/>
          </a:xfrm>
          <a:prstGeom prst="rect">
            <a:avLst/>
          </a:prstGeom>
          <a:solidFill>
            <a:schemeClr val="accent6">
              <a:lumMod val="20000"/>
              <a:lumOff val="80000"/>
            </a:schemeClr>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b="1">
                <a:solidFill>
                  <a:srgbClr val="FF0000"/>
                </a:solidFill>
                <a:effectLst>
                  <a:outerShdw blurRad="38100" dist="38100" dir="2700000" algn="tl">
                    <a:srgbClr val="000000">
                      <a:alpha val="43137"/>
                    </a:srgbClr>
                  </a:outerShdw>
                </a:effectLst>
              </a:rPr>
              <a:t>Nút phải</a:t>
            </a:r>
          </a:p>
        </p:txBody>
      </p:sp>
      <p:cxnSp>
        <p:nvCxnSpPr>
          <p:cNvPr id="25" name="Straight Arrow Connector 24">
            <a:extLst>
              <a:ext uri="{FF2B5EF4-FFF2-40B4-BE49-F238E27FC236}">
                <a16:creationId xmlns:a16="http://schemas.microsoft.com/office/drawing/2014/main" id="{FEBA34C5-1949-437A-A575-B7744BC8F6F0}"/>
              </a:ext>
            </a:extLst>
          </p:cNvPr>
          <p:cNvCxnSpPr>
            <a:cxnSpLocks/>
          </p:cNvCxnSpPr>
          <p:nvPr/>
        </p:nvCxnSpPr>
        <p:spPr>
          <a:xfrm flipV="1">
            <a:off x="4166847" y="4989809"/>
            <a:ext cx="1484653" cy="12817"/>
          </a:xfrm>
          <a:prstGeom prst="straightConnector1">
            <a:avLst/>
          </a:prstGeom>
          <a:ln w="38100">
            <a:tailEnd type="triangle"/>
          </a:ln>
        </p:spPr>
        <p:style>
          <a:lnRef idx="2">
            <a:schemeClr val="accent6"/>
          </a:lnRef>
          <a:fillRef idx="0">
            <a:schemeClr val="accent6"/>
          </a:fillRef>
          <a:effectRef idx="1">
            <a:schemeClr val="accent6"/>
          </a:effectRef>
          <a:fontRef idx="minor">
            <a:schemeClr val="tx1"/>
          </a:fontRef>
        </p:style>
      </p:cxnSp>
      <p:cxnSp>
        <p:nvCxnSpPr>
          <p:cNvPr id="29" name="Straight Arrow Connector 28">
            <a:extLst>
              <a:ext uri="{FF2B5EF4-FFF2-40B4-BE49-F238E27FC236}">
                <a16:creationId xmlns:a16="http://schemas.microsoft.com/office/drawing/2014/main" id="{24F7D3E5-44B2-4B66-9578-ADDA6959BF4F}"/>
              </a:ext>
            </a:extLst>
          </p:cNvPr>
          <p:cNvCxnSpPr>
            <a:cxnSpLocks/>
          </p:cNvCxnSpPr>
          <p:nvPr/>
        </p:nvCxnSpPr>
        <p:spPr>
          <a:xfrm flipH="1">
            <a:off x="6003634" y="5002626"/>
            <a:ext cx="1400056" cy="0"/>
          </a:xfrm>
          <a:prstGeom prst="straightConnector1">
            <a:avLst/>
          </a:prstGeom>
          <a:ln w="38100">
            <a:tailEnd type="triangle"/>
          </a:ln>
        </p:spPr>
        <p:style>
          <a:lnRef idx="2">
            <a:schemeClr val="accent6"/>
          </a:lnRef>
          <a:fillRef idx="0">
            <a:schemeClr val="accent6"/>
          </a:fillRef>
          <a:effectRef idx="1">
            <a:schemeClr val="accent6"/>
          </a:effectRef>
          <a:fontRef idx="minor">
            <a:schemeClr val="tx1"/>
          </a:fontRef>
        </p:style>
      </p:cxnSp>
      <p:pic>
        <p:nvPicPr>
          <p:cNvPr id="2" name="Picture 1">
            <a:extLst>
              <a:ext uri="{FF2B5EF4-FFF2-40B4-BE49-F238E27FC236}">
                <a16:creationId xmlns:a16="http://schemas.microsoft.com/office/drawing/2014/main" id="{3067D93A-E9EF-03CC-B6B6-58D4D8CC6AA8}"/>
              </a:ext>
            </a:extLst>
          </p:cNvPr>
          <p:cNvPicPr>
            <a:picLocks noChangeAspect="1"/>
          </p:cNvPicPr>
          <p:nvPr/>
        </p:nvPicPr>
        <p:blipFill>
          <a:blip r:embed="rId4"/>
          <a:stretch>
            <a:fillRect/>
          </a:stretch>
        </p:blipFill>
        <p:spPr>
          <a:xfrm>
            <a:off x="8946889" y="0"/>
            <a:ext cx="3394084" cy="1019500"/>
          </a:xfrm>
          <a:prstGeom prst="rect">
            <a:avLst/>
          </a:prstGeom>
        </p:spPr>
      </p:pic>
    </p:spTree>
    <p:extLst>
      <p:ext uri="{BB962C8B-B14F-4D97-AF65-F5344CB8AC3E}">
        <p14:creationId xmlns:p14="http://schemas.microsoft.com/office/powerpoint/2010/main" val="9782921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arn(inVertical)">
                                      <p:cBhvr>
                                        <p:cTn id="31" dur="500"/>
                                        <p:tgtEl>
                                          <p:spTgt spid="22"/>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37" fill="hold"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barn(outVertical)">
                                      <p:cBhvr>
                                        <p:cTn id="36" dur="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barn(inVertical)">
                                      <p:cBhvr>
                                        <p:cTn id="41" dur="500"/>
                                        <p:tgtEl>
                                          <p:spTgt spid="24"/>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barn(inVertical)">
                                      <p:cBhvr>
                                        <p:cTn id="4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animBg="1"/>
      <p:bldP spid="22" grpId="0" animBg="1"/>
      <p:bldP spid="24"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F42AA17-3809-4184-BDC1-87116786E4B6}"/>
              </a:ext>
            </a:extLst>
          </p:cNvPr>
          <p:cNvSpPr/>
          <p:nvPr/>
        </p:nvSpPr>
        <p:spPr>
          <a:xfrm>
            <a:off x="537744" y="365290"/>
            <a:ext cx="5388990" cy="100866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15000"/>
              </a:lnSpc>
              <a:spcAft>
                <a:spcPts val="0"/>
              </a:spcAft>
            </a:pPr>
            <a:r>
              <a:rPr lang="en-US" sz="2800" b="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4. </a:t>
            </a:r>
            <a:r>
              <a:rPr lang="vi-VN" sz="2800" b="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Thực hành đặt tay lên chuột</a:t>
            </a:r>
            <a:endParaRPr lang="en-US" sz="2800" b="1">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2" name="Picture 11">
            <a:extLst>
              <a:ext uri="{FF2B5EF4-FFF2-40B4-BE49-F238E27FC236}">
                <a16:creationId xmlns:a16="http://schemas.microsoft.com/office/drawing/2014/main" id="{98F1E698-5D08-4DB1-9489-2ED71696ED6F}"/>
              </a:ext>
            </a:extLst>
          </p:cNvPr>
          <p:cNvPicPr/>
          <p:nvPr/>
        </p:nvPicPr>
        <p:blipFill>
          <a:blip r:embed="rId3">
            <a:extLst>
              <a:ext uri="{28A0092B-C50C-407E-A947-70E740481C1C}">
                <a14:useLocalDpi xmlns:a14="http://schemas.microsoft.com/office/drawing/2010/main" val="0"/>
              </a:ext>
            </a:extLst>
          </a:blip>
          <a:srcRect/>
          <a:stretch/>
        </p:blipFill>
        <p:spPr>
          <a:xfrm>
            <a:off x="1009294" y="1668797"/>
            <a:ext cx="8134706" cy="4566903"/>
          </a:xfrm>
          <a:prstGeom prst="rect">
            <a:avLst/>
          </a:prstGeom>
        </p:spPr>
      </p:pic>
      <p:pic>
        <p:nvPicPr>
          <p:cNvPr id="2" name="Picture 1">
            <a:extLst>
              <a:ext uri="{FF2B5EF4-FFF2-40B4-BE49-F238E27FC236}">
                <a16:creationId xmlns:a16="http://schemas.microsoft.com/office/drawing/2014/main" id="{BF6EF734-5AE4-D369-6A38-94C64BDA9497}"/>
              </a:ext>
            </a:extLst>
          </p:cNvPr>
          <p:cNvPicPr>
            <a:picLocks noChangeAspect="1"/>
          </p:cNvPicPr>
          <p:nvPr/>
        </p:nvPicPr>
        <p:blipFill>
          <a:blip r:embed="rId4"/>
          <a:stretch>
            <a:fillRect/>
          </a:stretch>
        </p:blipFill>
        <p:spPr>
          <a:xfrm>
            <a:off x="8946889" y="0"/>
            <a:ext cx="3394084" cy="1019500"/>
          </a:xfrm>
          <a:prstGeom prst="rect">
            <a:avLst/>
          </a:prstGeom>
        </p:spPr>
      </p:pic>
      <p:sp>
        <p:nvSpPr>
          <p:cNvPr id="4" name="Rectangle 3">
            <a:extLst>
              <a:ext uri="{FF2B5EF4-FFF2-40B4-BE49-F238E27FC236}">
                <a16:creationId xmlns:a16="http://schemas.microsoft.com/office/drawing/2014/main" id="{3356DCE2-DFFB-1705-3584-ED36D92BF5AB}"/>
              </a:ext>
            </a:extLst>
          </p:cNvPr>
          <p:cNvSpPr/>
          <p:nvPr/>
        </p:nvSpPr>
        <p:spPr>
          <a:xfrm>
            <a:off x="3599543" y="2294235"/>
            <a:ext cx="4549839" cy="923330"/>
          </a:xfrm>
          <a:prstGeom prst="rect">
            <a:avLst/>
          </a:prstGeom>
        </p:spPr>
        <p:style>
          <a:lnRef idx="1">
            <a:schemeClr val="accent6"/>
          </a:lnRef>
          <a:fillRef idx="3">
            <a:schemeClr val="accent6"/>
          </a:fillRef>
          <a:effectRef idx="2">
            <a:schemeClr val="accent6"/>
          </a:effectRef>
          <a:fontRef idx="minor">
            <a:schemeClr val="lt1"/>
          </a:fontRef>
        </p:style>
        <p:txBody>
          <a:bodyPr wrap="square" lIns="91440" tIns="45720" rIns="91440" bIns="45720">
            <a:spAutoFit/>
          </a:bodyPr>
          <a:lstStyle/>
          <a:p>
            <a:pPr algn="ctr"/>
            <a:r>
              <a:rPr lang="en-US" sz="5400" b="1" cap="none" spc="0">
                <a:ln w="9525">
                  <a:solidFill>
                    <a:schemeClr val="bg1"/>
                  </a:solidFill>
                  <a:prstDash val="solid"/>
                </a:ln>
                <a:solidFill>
                  <a:schemeClr val="tx1"/>
                </a:solidFill>
                <a:effectLst>
                  <a:outerShdw blurRad="12700" dist="38100" dir="2700000" algn="tl" rotWithShape="0">
                    <a:schemeClr val="bg1">
                      <a:lumMod val="50000"/>
                    </a:schemeClr>
                  </a:outerShdw>
                </a:effectLst>
              </a:rPr>
              <a:t>Con trỏ chuột</a:t>
            </a:r>
          </a:p>
        </p:txBody>
      </p:sp>
    </p:spTree>
    <p:extLst>
      <p:ext uri="{BB962C8B-B14F-4D97-AF65-F5344CB8AC3E}">
        <p14:creationId xmlns:p14="http://schemas.microsoft.com/office/powerpoint/2010/main" val="17181337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296C42-C0B4-427F-8DAB-69262BEB7623}"/>
              </a:ext>
            </a:extLst>
          </p:cNvPr>
          <p:cNvSpPr/>
          <p:nvPr/>
        </p:nvSpPr>
        <p:spPr>
          <a:xfrm>
            <a:off x="846568" y="1825736"/>
            <a:ext cx="10924518" cy="3575018"/>
          </a:xfrm>
          <a:prstGeom prst="rect">
            <a:avLst/>
          </a:prstGeom>
          <a:solidFill>
            <a:schemeClr val="accent6">
              <a:lumMod val="40000"/>
              <a:lumOff val="60000"/>
            </a:schemeClr>
          </a:solidFill>
        </p:spPr>
        <p:txBody>
          <a:bodyPr wrap="square">
            <a:spAutoFit/>
          </a:bodyPr>
          <a:lstStyle/>
          <a:p>
            <a:pPr>
              <a:lnSpc>
                <a:spcPct val="115000"/>
              </a:lnSpc>
              <a:spcAft>
                <a:spcPts val="0"/>
              </a:spcAft>
            </a:pPr>
            <a:r>
              <a:rPr lang="vi-VN" sz="4000" b="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Thao tác nhấn và giữ nút trái chuột, di chuyển chuột đến vị trí cần thiết và thả ra là thao tác.</a:t>
            </a:r>
            <a:endParaRPr lang="en-US" sz="4000" b="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pPr marL="342900" lvl="0" indent="-342900">
              <a:lnSpc>
                <a:spcPct val="115000"/>
              </a:lnSpc>
              <a:spcAft>
                <a:spcPts val="0"/>
              </a:spcAft>
              <a:buFont typeface="+mj-lt"/>
              <a:buAutoNum type="alphaUcPeriod"/>
            </a:pPr>
            <a:r>
              <a:rPr lang="en-US" sz="4000" b="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vi-VN" sz="4000" b="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Di chuyển chuột</a:t>
            </a:r>
            <a:endParaRPr lang="en-US" sz="4000" b="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pPr marL="342900" lvl="0" indent="-342900">
              <a:lnSpc>
                <a:spcPct val="115000"/>
              </a:lnSpc>
              <a:spcAft>
                <a:spcPts val="0"/>
              </a:spcAft>
              <a:buFont typeface="+mj-lt"/>
              <a:buAutoNum type="alphaUcPeriod"/>
            </a:pPr>
            <a:r>
              <a:rPr lang="en-US" sz="4000" b="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vi-VN" sz="4000" b="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Nháy chuột</a:t>
            </a:r>
            <a:endParaRPr lang="en-US" sz="4000" b="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pPr marL="342900" lvl="0" indent="-342900">
              <a:lnSpc>
                <a:spcPct val="115000"/>
              </a:lnSpc>
              <a:spcAft>
                <a:spcPts val="0"/>
              </a:spcAft>
              <a:buFont typeface="+mj-lt"/>
              <a:buAutoNum type="alphaUcPeriod"/>
            </a:pPr>
            <a:r>
              <a:rPr lang="en-US" sz="4000" b="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vi-VN" sz="4000" b="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Kéo thả chuột</a:t>
            </a:r>
            <a:endParaRPr lang="en-US" sz="4000" b="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
        <p:nvSpPr>
          <p:cNvPr id="4" name="Oval 3">
            <a:extLst>
              <a:ext uri="{FF2B5EF4-FFF2-40B4-BE49-F238E27FC236}">
                <a16:creationId xmlns:a16="http://schemas.microsoft.com/office/drawing/2014/main" id="{2FE1F7A6-4A1F-4D44-9C60-30ED2D501890}"/>
              </a:ext>
            </a:extLst>
          </p:cNvPr>
          <p:cNvSpPr/>
          <p:nvPr/>
        </p:nvSpPr>
        <p:spPr>
          <a:xfrm>
            <a:off x="861403" y="4737978"/>
            <a:ext cx="575035" cy="559117"/>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b="1">
              <a:solidFill>
                <a:schemeClr val="tx1"/>
              </a:solidFill>
              <a:latin typeface="Times New Roman" panose="02020603050405020304" pitchFamily="18" charset="0"/>
              <a:cs typeface="Times New Roman" panose="02020603050405020304" pitchFamily="18" charset="0"/>
            </a:endParaRPr>
          </a:p>
        </p:txBody>
      </p:sp>
      <p:sp>
        <p:nvSpPr>
          <p:cNvPr id="2" name="Rectangle 1"/>
          <p:cNvSpPr/>
          <p:nvPr/>
        </p:nvSpPr>
        <p:spPr>
          <a:xfrm>
            <a:off x="644484" y="1109991"/>
            <a:ext cx="8891401" cy="523220"/>
          </a:xfrm>
          <a:prstGeom prst="rect">
            <a:avLst/>
          </a:prstGeom>
        </p:spPr>
        <p:txBody>
          <a:bodyPr wrap="square">
            <a:spAutoFit/>
          </a:bodyPr>
          <a:lstStyle/>
          <a:p>
            <a:r>
              <a:rPr lang="vi-VN" sz="2800" b="1">
                <a:solidFill>
                  <a:schemeClr val="accent4">
                    <a:lumMod val="75000"/>
                  </a:schemeClr>
                </a:solidFill>
                <a:effectLst>
                  <a:outerShdw blurRad="38100" dist="38100" dir="2700000" algn="tl">
                    <a:srgbClr val="000000">
                      <a:alpha val="43137"/>
                    </a:srgbClr>
                  </a:outerShdw>
                </a:effectLst>
              </a:rPr>
              <a:t>Bài tập 1:</a:t>
            </a:r>
            <a:r>
              <a:rPr lang="en-US" sz="2800" b="1">
                <a:solidFill>
                  <a:schemeClr val="accent4">
                    <a:lumMod val="75000"/>
                  </a:schemeClr>
                </a:solidFill>
                <a:effectLst>
                  <a:outerShdw blurRad="38100" dist="38100" dir="2700000" algn="tl">
                    <a:srgbClr val="000000">
                      <a:alpha val="43137"/>
                    </a:srgbClr>
                  </a:outerShdw>
                </a:effectLst>
              </a:rPr>
              <a:t> </a:t>
            </a:r>
            <a:r>
              <a:rPr lang="vi-VN" sz="2800" b="1">
                <a:solidFill>
                  <a:schemeClr val="accent4">
                    <a:lumMod val="75000"/>
                  </a:schemeClr>
                </a:solidFill>
                <a:effectLst>
                  <a:outerShdw blurRad="38100" dist="38100" dir="2700000" algn="tl">
                    <a:srgbClr val="000000">
                      <a:alpha val="43137"/>
                    </a:srgbClr>
                  </a:outerShdw>
                </a:effectLst>
              </a:rPr>
              <a:t>Khoanh vào chữ cái đặt trước đáp án đúng:</a:t>
            </a:r>
            <a:endParaRPr lang="en-US" sz="2800" b="1">
              <a:solidFill>
                <a:schemeClr val="accent4">
                  <a:lumMod val="75000"/>
                </a:schemeClr>
              </a:solidFill>
              <a:effectLst>
                <a:outerShdw blurRad="38100" dist="38100" dir="2700000" algn="tl">
                  <a:srgbClr val="000000">
                    <a:alpha val="43137"/>
                  </a:srgbClr>
                </a:outerShdw>
              </a:effectLst>
            </a:endParaRPr>
          </a:p>
        </p:txBody>
      </p:sp>
      <p:sp>
        <p:nvSpPr>
          <p:cNvPr id="10" name="Rectangle 9"/>
          <p:cNvSpPr/>
          <p:nvPr/>
        </p:nvSpPr>
        <p:spPr>
          <a:xfrm>
            <a:off x="1957504" y="4882243"/>
            <a:ext cx="636815" cy="5388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b="1">
              <a:solidFill>
                <a:srgbClr val="FF0000"/>
              </a:solidFill>
            </a:endParaRPr>
          </a:p>
        </p:txBody>
      </p:sp>
      <p:pic>
        <p:nvPicPr>
          <p:cNvPr id="5" name="Picture 4">
            <a:extLst>
              <a:ext uri="{FF2B5EF4-FFF2-40B4-BE49-F238E27FC236}">
                <a16:creationId xmlns:a16="http://schemas.microsoft.com/office/drawing/2014/main" id="{2DC520C7-D2F6-EA51-1D0A-9BC724B64FF1}"/>
              </a:ext>
            </a:extLst>
          </p:cNvPr>
          <p:cNvPicPr>
            <a:picLocks noChangeAspect="1"/>
          </p:cNvPicPr>
          <p:nvPr/>
        </p:nvPicPr>
        <p:blipFill>
          <a:blip r:embed="rId3"/>
          <a:stretch>
            <a:fillRect/>
          </a:stretch>
        </p:blipFill>
        <p:spPr>
          <a:xfrm>
            <a:off x="8946889" y="0"/>
            <a:ext cx="3394084" cy="1019500"/>
          </a:xfrm>
          <a:prstGeom prst="rect">
            <a:avLst/>
          </a:prstGeom>
        </p:spPr>
      </p:pic>
      <p:sp>
        <p:nvSpPr>
          <p:cNvPr id="6" name="TextBox 5">
            <a:extLst>
              <a:ext uri="{FF2B5EF4-FFF2-40B4-BE49-F238E27FC236}">
                <a16:creationId xmlns:a16="http://schemas.microsoft.com/office/drawing/2014/main" id="{5E120EF4-92A1-36D5-7FDF-34CABA91108C}"/>
              </a:ext>
            </a:extLst>
          </p:cNvPr>
          <p:cNvSpPr txBox="1"/>
          <p:nvPr/>
        </p:nvSpPr>
        <p:spPr>
          <a:xfrm>
            <a:off x="1811547" y="112143"/>
            <a:ext cx="5840084" cy="830997"/>
          </a:xfrm>
          <a:prstGeom prst="rect">
            <a:avLst/>
          </a:prstGeom>
          <a:noFill/>
        </p:spPr>
        <p:txBody>
          <a:bodyPr wrap="square" rtlCol="0">
            <a:spAutoFit/>
          </a:bodyPr>
          <a:lstStyle/>
          <a:p>
            <a:pPr algn="ctr"/>
            <a:r>
              <a:rPr lang="en-US" sz="4800" b="1" dirty="0" err="1">
                <a:solidFill>
                  <a:srgbClr val="FF0000"/>
                </a:solidFill>
                <a:latin typeface="Times New Roman" panose="02020603050405020304" pitchFamily="18" charset="0"/>
                <a:cs typeface="Times New Roman" panose="02020603050405020304" pitchFamily="18" charset="0"/>
              </a:rPr>
              <a:t>Hoạt</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động</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luyện</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tập</a:t>
            </a:r>
            <a:endParaRPr lang="en-US" sz="4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077171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par>
                          <p:cTn id="20" fill="hold">
                            <p:stCondLst>
                              <p:cond delay="2000"/>
                            </p:stCondLst>
                            <p:childTnLst>
                              <p:par>
                                <p:cTn id="21" presetID="26" presetClass="emph" presetSubtype="0" repeatCount="indefinite" fill="hold" grpId="1" nodeType="afterEffect">
                                  <p:stCondLst>
                                    <p:cond delay="0"/>
                                  </p:stCondLst>
                                  <p:childTnLst>
                                    <p:animEffect transition="out" filter="fade">
                                      <p:cBhvr>
                                        <p:cTn id="22" dur="500" tmFilter="0, 0; .2, .5; .8, .5; 1, 0"/>
                                        <p:tgtEl>
                                          <p:spTgt spid="4"/>
                                        </p:tgtEl>
                                      </p:cBhvr>
                                    </p:animEffect>
                                    <p:animScale>
                                      <p:cBhvr>
                                        <p:cTn id="2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4" grpId="1" animBg="1"/>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NKNOELEADERBOARD" val="-1105469150"/>
</p:tagLst>
</file>

<file path=ppt/tags/tag2.xml><?xml version="1.0" encoding="utf-8"?>
<p:tagLst xmlns:a="http://schemas.openxmlformats.org/drawingml/2006/main" xmlns:r="http://schemas.openxmlformats.org/officeDocument/2006/relationships" xmlns:p="http://schemas.openxmlformats.org/presentationml/2006/main">
  <p:tag name="ISPRING_SLIDE_INDENT_LEVEL" val="0"/>
  <p:tag name="ISPRING_PRESENTER_ID" val="{3F46BBF5-F625-4E53-9829-E61C7D6C472A}"/>
  <p:tag name="GENSWF_ADVANCE_TIME" val="15.000"/>
  <p:tag name="TIMING" val="|0.001"/>
  <p:tag name="ISPRING_CUSTOM_TIMING_USED" val="1"/>
  <p:tag name="ISPRING_SLIDE_ID_2" val="{F8FADD59-B3E0-4CB5-AFDD-1F2D9FD189B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1753</TotalTime>
  <Words>467</Words>
  <Application>Microsoft Office PowerPoint</Application>
  <PresentationFormat>Widescreen</PresentationFormat>
  <Paragraphs>57</Paragraphs>
  <Slides>13</Slides>
  <Notes>12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21" baseType="lpstr">
      <vt:lpstr>宋体</vt:lpstr>
      <vt:lpstr>Arial</vt:lpstr>
      <vt:lpstr>Calibri</vt:lpstr>
      <vt:lpstr>Century Schoolbook</vt:lpstr>
      <vt:lpstr>Times New Roman</vt:lpstr>
      <vt:lpstr>思源黑体 CN Normal</vt:lpstr>
      <vt:lpstr>Office Theme</vt:lpstr>
      <vt:lpstr>Bitmap 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Chúc các em có một buổi học thú vị nhé!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卡通可爱萌萌哒 教育教学模板</dc:title>
  <dc:creator>邹雪涵</dc:creator>
  <cp:lastModifiedBy>Nguyễn Hoàng Sang</cp:lastModifiedBy>
  <cp:revision>172</cp:revision>
  <dcterms:created xsi:type="dcterms:W3CDTF">2017-05-10T09:07:55Z</dcterms:created>
  <dcterms:modified xsi:type="dcterms:W3CDTF">2024-04-15T09:50:53Z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