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362" r:id="rId2"/>
    <p:sldId id="260" r:id="rId3"/>
    <p:sldId id="262" r:id="rId4"/>
    <p:sldId id="349" r:id="rId5"/>
    <p:sldId id="350" r:id="rId6"/>
    <p:sldId id="351" r:id="rId7"/>
    <p:sldId id="353" r:id="rId8"/>
    <p:sldId id="354" r:id="rId9"/>
    <p:sldId id="357" r:id="rId10"/>
    <p:sldId id="358" r:id="rId11"/>
    <p:sldId id="361" r:id="rId12"/>
    <p:sldId id="360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389"/>
    <a:srgbClr val="005092"/>
    <a:srgbClr val="FCA821"/>
    <a:srgbClr val="239071"/>
    <a:srgbClr val="FFFFFF"/>
    <a:srgbClr val="D1E7E5"/>
    <a:srgbClr val="F2F2F2"/>
    <a:srgbClr val="F9FCFB"/>
    <a:srgbClr val="57C0D5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0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865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8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52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404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9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46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5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6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739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7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544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02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16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19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81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3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1" r:id="rId3"/>
    <p:sldLayoutId id="2147483684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5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F38E9-5CED-1B47-4B82-E4E1B24C6B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34BA44-A7E4-DC10-499E-C744108B7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640" y="4571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46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610" y="213880"/>
            <a:ext cx="82176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Paint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55D628-8062-4CB7-87A2-000DD088895C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884" y="2498562"/>
            <a:ext cx="11340232" cy="2625888"/>
          </a:xfrm>
          <a:prstGeom prst="rect">
            <a:avLst/>
          </a:prstGeom>
          <a:ln>
            <a:solidFill>
              <a:srgbClr val="4F81BD">
                <a:lumMod val="75000"/>
              </a:srgb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E69CC2-2FB6-3B45-C4CF-1EF5976F62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5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E273E0-D027-DC27-9CFA-5680BCA07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186" y="1713078"/>
            <a:ext cx="9004870" cy="374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81099F-63AD-12A4-A6B5-C6C472F5A52E}"/>
              </a:ext>
            </a:extLst>
          </p:cNvPr>
          <p:cNvSpPr txBox="1"/>
          <p:nvPr/>
        </p:nvSpPr>
        <p:spPr>
          <a:xfrm>
            <a:off x="3045125" y="311614"/>
            <a:ext cx="465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360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C5389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C5389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6899D1-DEED-6AEA-B063-0FA626657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2794" y="1783169"/>
            <a:ext cx="8266302" cy="14465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 TÍNH – NGƯỜI BẠN MỚI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3124" y="3993389"/>
            <a:ext cx="6532237" cy="75405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Thao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endParaRPr lang="en-US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63AFA4-77F1-13E3-F154-D737D20F3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67639C9-5A1A-4CFA-AD61-B0EB4672FE4F}"/>
              </a:ext>
            </a:extLst>
          </p:cNvPr>
          <p:cNvSpPr/>
          <p:nvPr/>
        </p:nvSpPr>
        <p:spPr>
          <a:xfrm>
            <a:off x="521110" y="1492197"/>
            <a:ext cx="9320981" cy="77674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b="1">
                <a:solidFill>
                  <a:srgbClr val="002060"/>
                </a:solidFill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Biết được một số hình dạng thường gặp của con trỏ chuột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0DFC9E8-9D94-422E-AFCD-254198AEF3C1}"/>
              </a:ext>
            </a:extLst>
          </p:cNvPr>
          <p:cNvSpPr/>
          <p:nvPr/>
        </p:nvSpPr>
        <p:spPr>
          <a:xfrm>
            <a:off x="521110" y="2407599"/>
            <a:ext cx="9320981" cy="77674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iết được thao tác nháy chuột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C5C7371-D4BE-415D-9DAF-0720CBEE9CFF}"/>
              </a:ext>
            </a:extLst>
          </p:cNvPr>
          <p:cNvSpPr/>
          <p:nvPr/>
        </p:nvSpPr>
        <p:spPr>
          <a:xfrm>
            <a:off x="521110" y="3323001"/>
            <a:ext cx="9320981" cy="77674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B</a:t>
            </a:r>
            <a:r>
              <a:rPr lang="vi-VN" sz="2800" b="1">
                <a:solidFill>
                  <a:srgbClr val="002060"/>
                </a:solidFill>
                <a:latin typeface="Times New Roman" panose="02020603050405020304" pitchFamily="18" charset="0"/>
                <a:ea typeface="思源黑体 CN Normal" panose="020B0400000000000000" pitchFamily="34" charset="-122"/>
                <a:cs typeface="Times New Roman" panose="02020603050405020304" pitchFamily="18" charset="0"/>
              </a:rPr>
              <a:t>iết vận dụng thao tác nháy chuột để làm việc với máy tính</a:t>
            </a:r>
            <a:endParaRPr lang="en-US">
              <a:solidFill>
                <a:srgbClr val="00206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EEDC2F-F1CD-F358-68A4-F1CF5A977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E78D2C-7095-1C51-1A19-6C7F02C9D9A8}"/>
              </a:ext>
            </a:extLst>
          </p:cNvPr>
          <p:cNvSpPr txBox="1"/>
          <p:nvPr/>
        </p:nvSpPr>
        <p:spPr>
          <a:xfrm>
            <a:off x="3938954" y="337151"/>
            <a:ext cx="2883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92" y="2731572"/>
            <a:ext cx="6476942" cy="388438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3123" y="1364413"/>
            <a:ext cx="7502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/>
              <a:t>Các bạn tìm xem các bộ phận của máy tính, bộ phận nào là chuột máy tính</a:t>
            </a:r>
            <a:endParaRPr lang="en-US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" name="Oval 1"/>
          <p:cNvSpPr/>
          <p:nvPr/>
        </p:nvSpPr>
        <p:spPr>
          <a:xfrm>
            <a:off x="6078069" y="5661212"/>
            <a:ext cx="1331260" cy="79337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9A1029-CF73-62FA-B0C4-9F7EE7F43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E9D913-7622-9222-976C-47E7DA1A17A2}"/>
              </a:ext>
            </a:extLst>
          </p:cNvPr>
          <p:cNvSpPr txBox="1"/>
          <p:nvPr/>
        </p:nvSpPr>
        <p:spPr>
          <a:xfrm>
            <a:off x="2212257" y="289873"/>
            <a:ext cx="5692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7765" y="956084"/>
            <a:ext cx="4590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8000"/>
                    </a14:imgEffect>
                    <a14:imgEffect>
                      <a14:brightnessContrast bright="6000" contrast="45000"/>
                    </a14:imgEffect>
                  </a14:imgLayer>
                </a14:imgProps>
              </a:ext>
            </a:extLst>
          </a:blip>
          <a:srcRect l="36625" t="39527" r="45979" b="40742"/>
          <a:stretch/>
        </p:blipFill>
        <p:spPr>
          <a:xfrm>
            <a:off x="5320879" y="3518630"/>
            <a:ext cx="1471807" cy="1188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8000"/>
                    </a14:imgEffect>
                    <a14:imgEffect>
                      <a14:brightnessContrast bright="3000" contrast="32000"/>
                    </a14:imgEffect>
                  </a14:imgLayer>
                </a14:imgProps>
              </a:ext>
            </a:extLst>
          </a:blip>
          <a:srcRect l="9466" t="6135" r="72841" b="76023"/>
          <a:stretch/>
        </p:blipFill>
        <p:spPr>
          <a:xfrm>
            <a:off x="2410794" y="2659339"/>
            <a:ext cx="1456488" cy="13488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</a:extLst>
          </a:blip>
          <a:srcRect l="342" t="46899" r="86709" b="34782"/>
          <a:stretch/>
        </p:blipFill>
        <p:spPr>
          <a:xfrm>
            <a:off x="5447182" y="1382165"/>
            <a:ext cx="1219200" cy="1188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  <a14:imgEffect>
                      <a14:brightnessContrast bright="-33000" contrast="70000"/>
                    </a14:imgEffect>
                  </a14:imgLayer>
                </a14:imgProps>
              </a:ext>
            </a:extLst>
          </a:blip>
          <a:srcRect l="35049" t="81648" r="47258" b="-735"/>
          <a:stretch/>
        </p:blipFill>
        <p:spPr>
          <a:xfrm>
            <a:off x="7984560" y="2566955"/>
            <a:ext cx="1183389" cy="1188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0"/>
                    </a14:imgEffect>
                    <a14:imgEffect>
                      <a14:brightnessContrast bright="-12000" contrast="43000"/>
                    </a14:imgEffect>
                  </a14:imgLayer>
                </a14:imgProps>
              </a:ext>
            </a:extLst>
          </a:blip>
          <a:srcRect l="79759" t="40566" r="1773" b="33414"/>
          <a:stretch/>
        </p:blipFill>
        <p:spPr>
          <a:xfrm>
            <a:off x="7252003" y="5482603"/>
            <a:ext cx="1471379" cy="1188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0CDD2-5DB7-400A-AE4A-6E22F713CE39}"/>
              </a:ext>
            </a:extLst>
          </p:cNvPr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7000"/>
                    </a14:imgEffect>
                    <a14:imgEffect>
                      <a14:brightnessContrast bright="-3000" contrast="35000"/>
                    </a14:imgEffect>
                  </a14:imgLayer>
                </a14:imgProps>
              </a:ext>
            </a:extLst>
          </a:blip>
          <a:srcRect l="67727" t="4652" r="13033" b="68104"/>
          <a:stretch/>
        </p:blipFill>
        <p:spPr>
          <a:xfrm>
            <a:off x="3398561" y="5578368"/>
            <a:ext cx="1532965" cy="1188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1" name="Straight Arrow Connector 10"/>
          <p:cNvCxnSpPr>
            <a:stCxn id="14" idx="1"/>
          </p:cNvCxnSpPr>
          <p:nvPr/>
        </p:nvCxnSpPr>
        <p:spPr>
          <a:xfrm flipH="1" flipV="1">
            <a:off x="3682648" y="3574236"/>
            <a:ext cx="1638231" cy="5387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6056782" y="2499745"/>
            <a:ext cx="28613" cy="10188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6792686" y="3420039"/>
            <a:ext cx="1195006" cy="3946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588541" y="4489064"/>
            <a:ext cx="756557" cy="99353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858119" y="4571274"/>
            <a:ext cx="877176" cy="114317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578EE99-2FAA-9617-09BF-4B41CAF703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6A099B-D2DB-E043-2D0C-2018707A73CD}"/>
              </a:ext>
            </a:extLst>
          </p:cNvPr>
          <p:cNvSpPr txBox="1"/>
          <p:nvPr/>
        </p:nvSpPr>
        <p:spPr>
          <a:xfrm>
            <a:off x="481642" y="89009"/>
            <a:ext cx="8241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9130" y="253161"/>
            <a:ext cx="68184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Thao </a:t>
            </a:r>
            <a:r>
              <a:rPr lang="en-US" sz="5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endParaRPr lang="en-US" sz="5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11F181-7065-0692-4104-316900357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CD4E6B-7B0C-B368-8766-0D68484417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1" r="76537"/>
          <a:stretch/>
        </p:blipFill>
        <p:spPr>
          <a:xfrm>
            <a:off x="3297376" y="2033408"/>
            <a:ext cx="3049151" cy="4268108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>
            <a:off x="3825001" y="1342806"/>
            <a:ext cx="996950" cy="1111250"/>
          </a:xfrm>
          <a:prstGeom prst="downArrow">
            <a:avLst>
              <a:gd name="adj1" fmla="val 50000"/>
              <a:gd name="adj2" fmla="val 444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48D86AB-72D3-1413-B369-381F59C9BE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75" t="23704" r="4138" b="32243"/>
          <a:stretch/>
        </p:blipFill>
        <p:spPr>
          <a:xfrm>
            <a:off x="273891" y="1477413"/>
            <a:ext cx="11871960" cy="36800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6012" y="4234132"/>
            <a:ext cx="566181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/>
              </a:rPr>
              <a:t>X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34190" y="4249898"/>
            <a:ext cx="566181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/>
              </a:rPr>
              <a:t>X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00027" y="4234132"/>
            <a:ext cx="566181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/>
              </a:rPr>
              <a:t>X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DBD084-7C97-ABF7-CE23-7287A2392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A312FF-F0A8-6E72-DC21-26EC6F046604}"/>
              </a:ext>
            </a:extLst>
          </p:cNvPr>
          <p:cNvSpPr txBox="1"/>
          <p:nvPr/>
        </p:nvSpPr>
        <p:spPr>
          <a:xfrm>
            <a:off x="2922917" y="186628"/>
            <a:ext cx="465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67AB5E-6504-4655-B4A4-014E53EA8724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9673" y="1527677"/>
            <a:ext cx="10472654" cy="3548820"/>
          </a:xfrm>
          <a:prstGeom prst="rect">
            <a:avLst/>
          </a:prstGeom>
          <a:ln>
            <a:solidFill>
              <a:srgbClr val="1F497D">
                <a:lumMod val="75000"/>
              </a:srgbClr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222171" y="4682859"/>
            <a:ext cx="1785258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6A2DD7C-D6E9-7FE7-E822-C055A2FDE1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D985D0-4FB4-1FE9-E19A-EAFD9D80E6CA}"/>
              </a:ext>
            </a:extLst>
          </p:cNvPr>
          <p:cNvSpPr txBox="1"/>
          <p:nvPr/>
        </p:nvSpPr>
        <p:spPr>
          <a:xfrm>
            <a:off x="2922917" y="186628"/>
            <a:ext cx="465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7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330" y="917466"/>
            <a:ext cx="7390727" cy="107721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3200" dirty="0" err="1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 thành </a:t>
            </a:r>
            <a:r>
              <a:rPr lang="vi-VN" sz="3200" spc="-2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vận dụng/Sách LQTH1/trang </a:t>
            </a:r>
            <a:r>
              <a:rPr lang="en-US" sz="3200" spc="-20" dirty="0">
                <a:solidFill>
                  <a:srgbClr val="0050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12:</a:t>
            </a:r>
            <a:endParaRPr lang="en-US" sz="2800" dirty="0">
              <a:solidFill>
                <a:srgbClr val="00509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EBF3B4-EA76-4521-928A-15E9C7354999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7331" y="2792131"/>
            <a:ext cx="5218820" cy="34562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E21274-345D-452B-B702-5AC7288736D5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5849" y="2792131"/>
            <a:ext cx="5218820" cy="34562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6A04F4-5C27-CB9F-3F32-D194AF3CB0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F3C1F6-3A0B-04C4-B94A-EFFA8903FFD6}"/>
              </a:ext>
            </a:extLst>
          </p:cNvPr>
          <p:cNvSpPr txBox="1"/>
          <p:nvPr/>
        </p:nvSpPr>
        <p:spPr>
          <a:xfrm>
            <a:off x="2587502" y="120019"/>
            <a:ext cx="465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7346023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181</Words>
  <Application>Microsoft Office PowerPoint</Application>
  <PresentationFormat>Widescreen</PresentationFormat>
  <Paragraphs>34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Century Schoolbook</vt:lpstr>
      <vt:lpstr>Times New Roman</vt:lpstr>
      <vt:lpstr>思源黑体 CN Normal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147</cp:revision>
  <dcterms:created xsi:type="dcterms:W3CDTF">2017-05-10T09:07:55Z</dcterms:created>
  <dcterms:modified xsi:type="dcterms:W3CDTF">2024-04-15T09:50:36Z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