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7"/>
  </p:notesMasterIdLst>
  <p:sldIdLst>
    <p:sldId id="388" r:id="rId3"/>
    <p:sldId id="260" r:id="rId4"/>
    <p:sldId id="262" r:id="rId5"/>
    <p:sldId id="349" r:id="rId6"/>
    <p:sldId id="350" r:id="rId7"/>
    <p:sldId id="353" r:id="rId8"/>
    <p:sldId id="351" r:id="rId9"/>
    <p:sldId id="377" r:id="rId10"/>
    <p:sldId id="357" r:id="rId11"/>
    <p:sldId id="385" r:id="rId12"/>
    <p:sldId id="386" r:id="rId13"/>
    <p:sldId id="361" r:id="rId14"/>
    <p:sldId id="387" r:id="rId15"/>
    <p:sldId id="360" r:id="rId16"/>
  </p:sldIdLst>
  <p:sldSz cx="12192000" cy="6858000"/>
  <p:notesSz cx="6858000" cy="9144000"/>
  <p:custDataLst>
    <p:tags r:id="rId18"/>
  </p:custDataLst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5498"/>
    <a:srgbClr val="DC5389"/>
    <a:srgbClr val="D1E7E5"/>
    <a:srgbClr val="FFCC66"/>
    <a:srgbClr val="F9FCFB"/>
    <a:srgbClr val="005092"/>
    <a:srgbClr val="FCA821"/>
    <a:srgbClr val="239071"/>
    <a:srgbClr val="FFFFFF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8912" autoAdjust="0"/>
  </p:normalViewPr>
  <p:slideViewPr>
    <p:cSldViewPr snapToGrid="0">
      <p:cViewPr>
        <p:scale>
          <a:sx n="100" d="100"/>
          <a:sy n="100" d="100"/>
        </p:scale>
        <p:origin x="912" y="2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1798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9870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49408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2389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68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095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22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7797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8129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7474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81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4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910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695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0919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3273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7386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7402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94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8090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8684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62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83867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7372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8039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501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7723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4248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127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9231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324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4090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958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0988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9096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830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2266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606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3387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98743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9266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886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79922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514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24382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24010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9030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97820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03391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20060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4620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8885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82672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48551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683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76515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78024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259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0605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24690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6833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435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5886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43331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10758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0533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89224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95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593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4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199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4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386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9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6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12" r:id="rId2"/>
    <p:sldLayoutId id="2147483699" r:id="rId3"/>
    <p:sldLayoutId id="2147483686" r:id="rId4"/>
    <p:sldLayoutId id="2147483676" r:id="rId5"/>
    <p:sldLayoutId id="2147483650" r:id="rId6"/>
    <p:sldLayoutId id="2147483651" r:id="rId7"/>
    <p:sldLayoutId id="2147483723" r:id="rId8"/>
    <p:sldLayoutId id="2147483722" r:id="rId9"/>
    <p:sldLayoutId id="2147483721" r:id="rId10"/>
    <p:sldLayoutId id="2147483720" r:id="rId11"/>
    <p:sldLayoutId id="2147483719" r:id="rId12"/>
    <p:sldLayoutId id="2147483718" r:id="rId13"/>
    <p:sldLayoutId id="2147483717" r:id="rId14"/>
    <p:sldLayoutId id="2147483716" r:id="rId15"/>
    <p:sldLayoutId id="2147483715" r:id="rId16"/>
    <p:sldLayoutId id="2147483714" r:id="rId17"/>
    <p:sldLayoutId id="2147483713" r:id="rId18"/>
    <p:sldLayoutId id="2147483710" r:id="rId19"/>
    <p:sldLayoutId id="2147483709" r:id="rId20"/>
    <p:sldLayoutId id="2147483708" r:id="rId21"/>
    <p:sldLayoutId id="2147483707" r:id="rId22"/>
    <p:sldLayoutId id="2147483706" r:id="rId23"/>
    <p:sldLayoutId id="2147483705" r:id="rId24"/>
    <p:sldLayoutId id="2147483704" r:id="rId25"/>
    <p:sldLayoutId id="2147483703" r:id="rId26"/>
    <p:sldLayoutId id="2147483702" r:id="rId27"/>
    <p:sldLayoutId id="2147483701" r:id="rId28"/>
    <p:sldLayoutId id="2147483700" r:id="rId29"/>
    <p:sldLayoutId id="2147483697" r:id="rId30"/>
    <p:sldLayoutId id="2147483696" r:id="rId31"/>
    <p:sldLayoutId id="2147483695" r:id="rId32"/>
    <p:sldLayoutId id="2147483694" r:id="rId33"/>
    <p:sldLayoutId id="2147483693" r:id="rId34"/>
    <p:sldLayoutId id="2147483692" r:id="rId35"/>
    <p:sldLayoutId id="2147483691" r:id="rId36"/>
    <p:sldLayoutId id="2147483690" r:id="rId37"/>
    <p:sldLayoutId id="2147483689" r:id="rId38"/>
    <p:sldLayoutId id="2147483688" r:id="rId39"/>
    <p:sldLayoutId id="2147483687" r:id="rId40"/>
    <p:sldLayoutId id="2147483685" r:id="rId41"/>
    <p:sldLayoutId id="2147483684" r:id="rId42"/>
    <p:sldLayoutId id="2147483683" r:id="rId43"/>
    <p:sldLayoutId id="2147483682" r:id="rId44"/>
    <p:sldLayoutId id="2147483681" r:id="rId45"/>
    <p:sldLayoutId id="2147483680" r:id="rId46"/>
    <p:sldLayoutId id="2147483679" r:id="rId47"/>
    <p:sldLayoutId id="2147483678" r:id="rId48"/>
    <p:sldLayoutId id="2147483677" r:id="rId49"/>
    <p:sldLayoutId id="2147483652" r:id="rId50"/>
    <p:sldLayoutId id="2147483653" r:id="rId51"/>
    <p:sldLayoutId id="2147483654" r:id="rId52"/>
    <p:sldLayoutId id="2147483655" r:id="rId53"/>
    <p:sldLayoutId id="2147483656" r:id="rId54"/>
    <p:sldLayoutId id="2147483657" r:id="rId55"/>
    <p:sldLayoutId id="2147483658" r:id="rId56"/>
    <p:sldLayoutId id="2147483659" r:id="rId5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49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711" r:id="rId3"/>
    <p:sldLayoutId id="2147483698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6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9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39BDC20-FBC4-B1AA-B8E2-B60EC0FAA1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95FD3EA-80AF-CB90-8C7F-A5FB2CF18C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958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465405" y="172431"/>
            <a:ext cx="5588561" cy="917466"/>
          </a:xfrm>
          <a:noFill/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02D0129-D52D-4174-BB0D-8C22B5E9B03F}"/>
              </a:ext>
            </a:extLst>
          </p:cNvPr>
          <p:cNvSpPr/>
          <p:nvPr/>
        </p:nvSpPr>
        <p:spPr>
          <a:xfrm>
            <a:off x="1313468" y="1597729"/>
            <a:ext cx="9791308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4000" b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Đặt câu hỏi g</a:t>
            </a:r>
            <a:r>
              <a:rPr lang="vi-VN" sz="4000" b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iúp học sinh </a:t>
            </a:r>
            <a:r>
              <a:rPr lang="en-US" sz="4000" b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củng cố</a:t>
            </a:r>
            <a:r>
              <a:rPr lang="vi-VN" sz="4000" b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kiến thức và hoàn thành các bài tập.</a:t>
            </a:r>
            <a:endParaRPr lang="en-US" sz="4000" b="1">
              <a:solidFill>
                <a:srgbClr val="00206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C300572-1775-440D-9B47-FEA5E5708BC2}"/>
              </a:ext>
            </a:extLst>
          </p:cNvPr>
          <p:cNvSpPr/>
          <p:nvPr/>
        </p:nvSpPr>
        <p:spPr>
          <a:xfrm>
            <a:off x="2119460" y="3429000"/>
            <a:ext cx="7953080" cy="127727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* </a:t>
            </a: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Sau khi thực hành vẽ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ngôi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chúng ta đã sử dụng công cụ gì để vẽ? 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C7F58A-FF84-6FC7-BB39-07AE7B3EB1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14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B07ED0E-0B2C-4502-9A4B-213BED319F1D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0748" y="2726949"/>
            <a:ext cx="10212091" cy="3122626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E4DE7FC-F988-4D96-9335-055D6EB6F0D1}"/>
              </a:ext>
            </a:extLst>
          </p:cNvPr>
          <p:cNvSpPr/>
          <p:nvPr/>
        </p:nvSpPr>
        <p:spPr>
          <a:xfrm>
            <a:off x="1089530" y="1136798"/>
            <a:ext cx="9714526" cy="120032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Đánh dấu </a:t>
            </a: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Wingdings 2" panose="05020102010507070707" pitchFamily="18" charset="2"/>
              </a:rPr>
              <a:t>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Wingdings 2" panose="05020102010507070707" pitchFamily="18" charset="2"/>
              </a:rPr>
              <a:t> 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đặt dưới các công cụ dùng để vẽ và tô màu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ngôi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EAA73C3-0FE4-134F-F577-B426EE70DF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889" y="8626"/>
            <a:ext cx="3394084" cy="1019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AEB24E0-AC63-9B44-0A30-141306F748CC}"/>
              </a:ext>
            </a:extLst>
          </p:cNvPr>
          <p:cNvSpPr txBox="1"/>
          <p:nvPr/>
        </p:nvSpPr>
        <p:spPr>
          <a:xfrm>
            <a:off x="3105912" y="4797872"/>
            <a:ext cx="7296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</a:t>
            </a:r>
            <a:endParaRPr lang="en-US" sz="54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C8DB27-3CCC-1BEE-03CA-CF11216B850B}"/>
              </a:ext>
            </a:extLst>
          </p:cNvPr>
          <p:cNvSpPr txBox="1"/>
          <p:nvPr/>
        </p:nvSpPr>
        <p:spPr>
          <a:xfrm>
            <a:off x="4766632" y="4824120"/>
            <a:ext cx="7296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</a:t>
            </a:r>
            <a:endParaRPr lang="en-US" sz="54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355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7" presetClass="emph" presetSubtype="0" repeatCount="indefinite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50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50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50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7" presetClass="emph" presetSubtype="0" repeatCount="indefinite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500" autoRev="1" fill="remov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8" dur="500" autoRev="1" fill="remov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9" dur="500" autoRev="1" fill="remov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autoRev="1" fill="remov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build="allAtOnce"/>
      <p:bldP spid="5" grpId="1" build="allAtOnce"/>
      <p:bldP spid="8" grpId="0" build="allAtOnce"/>
      <p:bldP spid="8" grpI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CDDD623-0291-4A23-B569-6586DD808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9396" y="96892"/>
            <a:ext cx="5582986" cy="917466"/>
          </a:xfrm>
          <a:noFill/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5" name="Picture 14">
            <a:extLst>
              <a:ext uri="{FF2B5EF4-FFF2-40B4-BE49-F238E27FC236}">
                <a16:creationId xmlns:a16="http://schemas.microsoft.com/office/drawing/2014/main" id="{4E86D504-F5B3-440D-AC28-92C4AECEA2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203200" cy="19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EF4A289-030B-4648-973A-6D5B70B76A65}"/>
              </a:ext>
            </a:extLst>
          </p:cNvPr>
          <p:cNvSpPr/>
          <p:nvPr/>
        </p:nvSpPr>
        <p:spPr>
          <a:xfrm>
            <a:off x="902236" y="1155888"/>
            <a:ext cx="10387528" cy="175432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Sử dụng các công cụ vẽ hình trong phần mềm Paint,</a:t>
            </a:r>
            <a:endParaRPr lang="en-US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 hãy vẽ lại ngôi nhà và sáng tạo thêm một số chi tiết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rồi tô màu tuỳ ý. </a:t>
            </a:r>
            <a:endParaRPr lang="en-US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4ECA32-40F6-49A9-9CD7-6A8D211A78B3}"/>
              </a:ext>
            </a:extLst>
          </p:cNvPr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67785" y="3051744"/>
            <a:ext cx="5995447" cy="3610939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4A933A4-C258-5323-0407-4206567D81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5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CDDD623-0291-4A23-B569-6586DD808B7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518913" y="358333"/>
            <a:ext cx="6154738" cy="917575"/>
          </a:xfrm>
          <a:noFill/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2A29B11-39C4-92C8-FD92-4949F2C838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1617" y="1532316"/>
            <a:ext cx="8779979" cy="44454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8439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780928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b="1" dirty="0">
                <a:solidFill>
                  <a:srgbClr val="DC5498"/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rgbClr val="DC5498"/>
                </a:solidFill>
                <a:latin typeface="Century Schoolbook" pitchFamily="18" charset="0"/>
              </a:rPr>
              <a:t>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4E6358E-BBDB-3E97-7003-9594E1E221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607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8903" y="1325774"/>
            <a:ext cx="9250097" cy="156966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endParaRPr lang="en-US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 LÀM HOẠ SĨ CÙNG PAIN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en-US" sz="4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7513" y="3335050"/>
            <a:ext cx="7993920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39700" algn="ctr">
              <a:spcBef>
                <a:spcPts val="480"/>
              </a:spcBef>
              <a:spcAft>
                <a:spcPts val="600"/>
              </a:spcAft>
            </a:pP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17 : 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vẽ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ngôi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endParaRPr lang="en-US" sz="4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2CE630E-9AF9-0A86-A4C6-887E51F443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890446" y="388577"/>
            <a:ext cx="3980937" cy="917466"/>
          </a:xfrm>
        </p:spPr>
        <p:txBody>
          <a:bodyPr/>
          <a:lstStyle/>
          <a:p>
            <a:pPr marL="0" lvl="0" algn="just"/>
            <a:r>
              <a:rPr lang="en-US" altLang="zh-CN" sz="54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54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54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5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899109F-0749-4B84-97B5-5682B5AA1A81}"/>
              </a:ext>
            </a:extLst>
          </p:cNvPr>
          <p:cNvSpPr/>
          <p:nvPr/>
        </p:nvSpPr>
        <p:spPr>
          <a:xfrm>
            <a:off x="565608" y="1583702"/>
            <a:ext cx="11246177" cy="255466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5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vi-VN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6929E01-F0EE-72D0-6D4C-3E3337A85F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881716" y="473110"/>
            <a:ext cx="5812205" cy="917466"/>
          </a:xfrm>
          <a:noFill/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altLang="zh-CN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E837DCE-630A-4761-B940-7B4D20D0807F}"/>
              </a:ext>
            </a:extLst>
          </p:cNvPr>
          <p:cNvSpPr/>
          <p:nvPr/>
        </p:nvSpPr>
        <p:spPr>
          <a:xfrm>
            <a:off x="3148553" y="1840041"/>
            <a:ext cx="4131386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4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 ngôi nhà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D56C0B1-5316-4431-9E6D-40BD761C94DA}"/>
              </a:ext>
            </a:extLst>
          </p:cNvPr>
          <p:cNvSpPr/>
          <p:nvPr/>
        </p:nvSpPr>
        <p:spPr>
          <a:xfrm>
            <a:off x="885880" y="3058947"/>
            <a:ext cx="9983225" cy="25545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vi-V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 so sánh giữa việc vẽ trên giấy và trên máy, việc nào dễ dàng hơn?</a:t>
            </a:r>
            <a:endParaRPr lang="en-US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Chúng ta cùng nhau thực hành vẽ ngôi nhà trên máy tính bằng chương trình Paint.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B5D97D-A5FC-1539-A70E-F69F80AD71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90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887598" y="1004931"/>
            <a:ext cx="9907754" cy="917466"/>
          </a:xfrm>
          <a:noFill/>
          <a:ln>
            <a:noFill/>
          </a:ln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CB64A74-4077-4A97-9656-630CE69626B3}"/>
              </a:ext>
            </a:extLst>
          </p:cNvPr>
          <p:cNvSpPr/>
          <p:nvPr/>
        </p:nvSpPr>
        <p:spPr>
          <a:xfrm>
            <a:off x="493613" y="2280995"/>
            <a:ext cx="10918644" cy="169277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Giúp học sinh </a:t>
            </a:r>
            <a:r>
              <a:rPr lang="vi-VN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iết sử dụng công cụ vẽ hình mẫu và công cụ tô màu để vẽ ngôi nhà.</a:t>
            </a:r>
          </a:p>
          <a:p>
            <a:pPr algn="ctr"/>
            <a:r>
              <a:rPr lang="en-US"/>
              <a:t> 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BB914B7-D9C2-4D27-AF36-8139357F7169}"/>
              </a:ext>
            </a:extLst>
          </p:cNvPr>
          <p:cNvSpPr/>
          <p:nvPr/>
        </p:nvSpPr>
        <p:spPr>
          <a:xfrm>
            <a:off x="912088" y="4332364"/>
            <a:ext cx="10367823" cy="14465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4400" b="1" spc="-1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Cho học sinh</a:t>
            </a:r>
            <a:r>
              <a:rPr lang="vi-VN" sz="4400" b="1" spc="-1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khởi động phần mềm Paint, </a:t>
            </a:r>
            <a:r>
              <a:rPr lang="en-US" sz="4400" b="1" spc="-1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 thực hiện</a:t>
            </a:r>
            <a:r>
              <a:rPr lang="vi-VN" sz="4400" b="1" spc="-1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các bước sau để vẽ </a:t>
            </a:r>
            <a:r>
              <a:rPr lang="en-US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ngôi nhà.</a:t>
            </a:r>
            <a:endParaRPr lang="en-US" sz="44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B05D75-DD45-9C9F-D0AE-DAF2ABA0C4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7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957504" y="4882243"/>
            <a:ext cx="636815" cy="5388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b="1">
              <a:solidFill>
                <a:srgbClr val="FF0000"/>
              </a:solidFill>
            </a:endParaRP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A6F6F9E6-4E67-42BF-BA7A-EDF6BAB58A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9434F98-8FA2-4699-9525-4A9DED5B66D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1608" y="1743960"/>
            <a:ext cx="6830896" cy="4301237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C199A3B-E12E-4624-A610-B71084F40669}"/>
              </a:ext>
            </a:extLst>
          </p:cNvPr>
          <p:cNvSpPr/>
          <p:nvPr/>
        </p:nvSpPr>
        <p:spPr>
          <a:xfrm>
            <a:off x="3065660" y="249812"/>
            <a:ext cx="5182793" cy="124433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Bước 1: Vẽ mái nhà.</a:t>
            </a:r>
            <a:endParaRPr lang="en-US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3996997-9B7C-5350-C674-B79DAD74DC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71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BEA915C-8639-4979-BDFF-931BD701DC7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71168" y="1815707"/>
            <a:ext cx="6075721" cy="4432693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05AA1C5-C7C2-4B2C-B835-49A348E23703}"/>
              </a:ext>
            </a:extLst>
          </p:cNvPr>
          <p:cNvSpPr/>
          <p:nvPr/>
        </p:nvSpPr>
        <p:spPr>
          <a:xfrm>
            <a:off x="3131648" y="249812"/>
            <a:ext cx="5606999" cy="124433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Bước </a:t>
            </a:r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Vẽ </a:t>
            </a:r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vi-V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nhà.</a:t>
            </a:r>
            <a:endParaRPr lang="en-US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36B5F8-5EDF-812D-8E94-64D58B0A9B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29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AA362B8-3523-4D63-B4F7-9116BBDBD29D}"/>
              </a:ext>
            </a:extLst>
          </p:cNvPr>
          <p:cNvSpPr/>
          <p:nvPr/>
        </p:nvSpPr>
        <p:spPr>
          <a:xfrm>
            <a:off x="491067" y="240385"/>
            <a:ext cx="8359635" cy="197962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Bước 3: Vẽ cửa sổ bên trái, cửa sổ bên phải, cửa chính và tay nắm cửa.</a:t>
            </a:r>
            <a:endParaRPr 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E1CE60D-C21C-4F8C-9B21-88EBAF5E36C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50243" y="2389347"/>
            <a:ext cx="6200459" cy="403921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6E1EA7F-FBEB-4BAA-AB6F-66A740CCC4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018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4C1C4A0-4A91-4E0C-AD7E-91D53FB14A4F}"/>
              </a:ext>
            </a:extLst>
          </p:cNvPr>
          <p:cNvSpPr/>
          <p:nvPr/>
        </p:nvSpPr>
        <p:spPr>
          <a:xfrm>
            <a:off x="127965" y="160959"/>
            <a:ext cx="8714110" cy="124433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Bước </a:t>
            </a:r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Tô màu hoàn chỉnh ngôi nhà.</a:t>
            </a:r>
            <a:endParaRPr lang="en-US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09A62A-509A-4A59-9703-52D259DEC1B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61309" y="1424591"/>
            <a:ext cx="7754587" cy="5272450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694D90D-E175-48E2-747F-A9C088A0D6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42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9708186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560293</Template>
  <TotalTime>1507</TotalTime>
  <Words>319</Words>
  <Application>Microsoft Office PowerPoint</Application>
  <PresentationFormat>Widescreen</PresentationFormat>
  <Paragraphs>43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宋体</vt:lpstr>
      <vt:lpstr>Arial</vt:lpstr>
      <vt:lpstr>Calibri</vt:lpstr>
      <vt:lpstr>Century Schoolbook</vt:lpstr>
      <vt:lpstr>Tempus Sans ITC</vt:lpstr>
      <vt:lpstr>Times New Roman</vt:lpstr>
      <vt:lpstr>Wingdings</vt:lpstr>
      <vt:lpstr>Wingdings 2</vt:lpstr>
      <vt:lpstr>思源黑体 CN Normal</vt:lpstr>
      <vt:lpstr>亮亮图文旗舰店https://liangliangtuwen.tmall.com</vt:lpstr>
      <vt:lpstr>Office Theme</vt:lpstr>
      <vt:lpstr>PowerPoint Presentation</vt:lpstr>
      <vt:lpstr>PowerPoint Presentation</vt:lpstr>
      <vt:lpstr>Mục tiêu</vt:lpstr>
      <vt:lpstr>Hoạt động mở đầu</vt:lpstr>
      <vt:lpstr>Hoạt động hình thành kiến thức mới</vt:lpstr>
      <vt:lpstr>PowerPoint Presentation</vt:lpstr>
      <vt:lpstr>PowerPoint Presentation</vt:lpstr>
      <vt:lpstr>PowerPoint Presentation</vt:lpstr>
      <vt:lpstr>PowerPoint Presentation</vt:lpstr>
      <vt:lpstr>Hoạt động luyện tập</vt:lpstr>
      <vt:lpstr>PowerPoint Presentation</vt:lpstr>
      <vt:lpstr>Hoạt động vận dụng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224</cp:revision>
  <dcterms:created xsi:type="dcterms:W3CDTF">2017-05-10T09:07:55Z</dcterms:created>
  <dcterms:modified xsi:type="dcterms:W3CDTF">2024-04-15T09:48:56Z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